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3"/>
  </p:notesMasterIdLst>
  <p:handoutMasterIdLst>
    <p:handoutMasterId r:id="rId84"/>
  </p:handoutMasterIdLst>
  <p:sldIdLst>
    <p:sldId id="636" r:id="rId2"/>
    <p:sldId id="637" r:id="rId3"/>
    <p:sldId id="873" r:id="rId4"/>
    <p:sldId id="874" r:id="rId5"/>
    <p:sldId id="875" r:id="rId6"/>
    <p:sldId id="876" r:id="rId7"/>
    <p:sldId id="877" r:id="rId8"/>
    <p:sldId id="878" r:id="rId9"/>
    <p:sldId id="879" r:id="rId10"/>
    <p:sldId id="880" r:id="rId11"/>
    <p:sldId id="881" r:id="rId12"/>
    <p:sldId id="864" r:id="rId13"/>
    <p:sldId id="926" r:id="rId14"/>
    <p:sldId id="882" r:id="rId15"/>
    <p:sldId id="771" r:id="rId16"/>
    <p:sldId id="746" r:id="rId17"/>
    <p:sldId id="747" r:id="rId18"/>
    <p:sldId id="748" r:id="rId19"/>
    <p:sldId id="749" r:id="rId20"/>
    <p:sldId id="750" r:id="rId21"/>
    <p:sldId id="751" r:id="rId22"/>
    <p:sldId id="752" r:id="rId23"/>
    <p:sldId id="781" r:id="rId24"/>
    <p:sldId id="753" r:id="rId25"/>
    <p:sldId id="772" r:id="rId26"/>
    <p:sldId id="773" r:id="rId27"/>
    <p:sldId id="783" r:id="rId28"/>
    <p:sldId id="776" r:id="rId29"/>
    <p:sldId id="777" r:id="rId30"/>
    <p:sldId id="778" r:id="rId31"/>
    <p:sldId id="779" r:id="rId32"/>
    <p:sldId id="780" r:id="rId33"/>
    <p:sldId id="757" r:id="rId34"/>
    <p:sldId id="825" r:id="rId35"/>
    <p:sldId id="826" r:id="rId36"/>
    <p:sldId id="883" r:id="rId37"/>
    <p:sldId id="898" r:id="rId38"/>
    <p:sldId id="899" r:id="rId39"/>
    <p:sldId id="900" r:id="rId40"/>
    <p:sldId id="884" r:id="rId41"/>
    <p:sldId id="885" r:id="rId42"/>
    <p:sldId id="886" r:id="rId43"/>
    <p:sldId id="887" r:id="rId44"/>
    <p:sldId id="901" r:id="rId45"/>
    <p:sldId id="902" r:id="rId46"/>
    <p:sldId id="906" r:id="rId47"/>
    <p:sldId id="903" r:id="rId48"/>
    <p:sldId id="924" r:id="rId49"/>
    <p:sldId id="897" r:id="rId50"/>
    <p:sldId id="927" r:id="rId51"/>
    <p:sldId id="928" r:id="rId52"/>
    <p:sldId id="929" r:id="rId53"/>
    <p:sldId id="930" r:id="rId54"/>
    <p:sldId id="931" r:id="rId55"/>
    <p:sldId id="896" r:id="rId56"/>
    <p:sldId id="890" r:id="rId57"/>
    <p:sldId id="891" r:id="rId58"/>
    <p:sldId id="892" r:id="rId59"/>
    <p:sldId id="904" r:id="rId60"/>
    <p:sldId id="905" r:id="rId61"/>
    <p:sldId id="907" r:id="rId62"/>
    <p:sldId id="925" r:id="rId63"/>
    <p:sldId id="938" r:id="rId64"/>
    <p:sldId id="937" r:id="rId65"/>
    <p:sldId id="933" r:id="rId66"/>
    <p:sldId id="934" r:id="rId67"/>
    <p:sldId id="935" r:id="rId68"/>
    <p:sldId id="936" r:id="rId69"/>
    <p:sldId id="910" r:id="rId70"/>
    <p:sldId id="912" r:id="rId71"/>
    <p:sldId id="913" r:id="rId72"/>
    <p:sldId id="914" r:id="rId73"/>
    <p:sldId id="915" r:id="rId74"/>
    <p:sldId id="916" r:id="rId75"/>
    <p:sldId id="917" r:id="rId76"/>
    <p:sldId id="918" r:id="rId77"/>
    <p:sldId id="919" r:id="rId78"/>
    <p:sldId id="920" r:id="rId79"/>
    <p:sldId id="921" r:id="rId80"/>
    <p:sldId id="922" r:id="rId81"/>
    <p:sldId id="923" r:id="rId82"/>
  </p:sldIdLst>
  <p:sldSz cx="9906000" cy="6858000" type="A4"/>
  <p:notesSz cx="6718300" cy="9855200"/>
  <p:defaultTextStyle>
    <a:defPPr>
      <a:defRPr lang="fr-FR"/>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00"/>
    <a:srgbClr val="FFCCFF"/>
    <a:srgbClr val="660066"/>
    <a:srgbClr val="CC2030"/>
    <a:srgbClr val="0FF509"/>
    <a:srgbClr val="FF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256" autoAdjust="0"/>
  </p:normalViewPr>
  <p:slideViewPr>
    <p:cSldViewPr>
      <p:cViewPr>
        <p:scale>
          <a:sx n="66" d="100"/>
          <a:sy n="66" d="100"/>
        </p:scale>
        <p:origin x="-1938" y="-342"/>
      </p:cViewPr>
      <p:guideLst>
        <p:guide orient="horz" pos="1248"/>
        <p:guide orient="horz" pos="576"/>
        <p:guide orient="horz" pos="3792"/>
        <p:guide pos="85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16"/>
    </p:cViewPr>
  </p:sorterViewPr>
  <p:notesViewPr>
    <p:cSldViewPr>
      <p:cViewPr>
        <p:scale>
          <a:sx n="75" d="100"/>
          <a:sy n="75" d="100"/>
        </p:scale>
        <p:origin x="-1434" y="-60"/>
      </p:cViewPr>
      <p:guideLst>
        <p:guide orient="horz" pos="3097"/>
        <p:guide pos="211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2.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098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defTabSz="942975">
              <a:defRPr sz="1200">
                <a:latin typeface="Comic Sans MS" pitchFamily="66" charset="0"/>
              </a:defRPr>
            </a:lvl1pPr>
          </a:lstStyle>
          <a:p>
            <a:endParaRPr lang="fr-FR" altLang="fr-FR"/>
          </a:p>
        </p:txBody>
      </p:sp>
      <p:sp>
        <p:nvSpPr>
          <p:cNvPr id="41987" name="Rectangle 3"/>
          <p:cNvSpPr>
            <a:spLocks noGrp="1" noChangeArrowheads="1"/>
          </p:cNvSpPr>
          <p:nvPr>
            <p:ph type="dt" sz="quarter" idx="1"/>
          </p:nvPr>
        </p:nvSpPr>
        <p:spPr bwMode="auto">
          <a:xfrm>
            <a:off x="3808413" y="0"/>
            <a:ext cx="29098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atin typeface="Comic Sans MS" pitchFamily="66" charset="0"/>
              </a:defRPr>
            </a:lvl1pPr>
          </a:lstStyle>
          <a:p>
            <a:endParaRPr lang="fr-FR" altLang="fr-FR"/>
          </a:p>
        </p:txBody>
      </p:sp>
      <p:sp>
        <p:nvSpPr>
          <p:cNvPr id="41988" name="Rectangle 4"/>
          <p:cNvSpPr>
            <a:spLocks noGrp="1" noChangeArrowheads="1"/>
          </p:cNvSpPr>
          <p:nvPr>
            <p:ph type="ftr" sz="quarter" idx="2"/>
          </p:nvPr>
        </p:nvSpPr>
        <p:spPr bwMode="auto">
          <a:xfrm>
            <a:off x="0" y="9361488"/>
            <a:ext cx="29098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defTabSz="942975">
              <a:defRPr sz="1200">
                <a:latin typeface="Comic Sans MS" pitchFamily="66" charset="0"/>
              </a:defRPr>
            </a:lvl1pPr>
          </a:lstStyle>
          <a:p>
            <a:endParaRPr lang="fr-FR" altLang="fr-FR"/>
          </a:p>
        </p:txBody>
      </p:sp>
      <p:sp>
        <p:nvSpPr>
          <p:cNvPr id="41989" name="Rectangle 5"/>
          <p:cNvSpPr>
            <a:spLocks noGrp="1" noChangeArrowheads="1"/>
          </p:cNvSpPr>
          <p:nvPr>
            <p:ph type="sldNum" sz="quarter" idx="3"/>
          </p:nvPr>
        </p:nvSpPr>
        <p:spPr bwMode="auto">
          <a:xfrm>
            <a:off x="3808413" y="9361488"/>
            <a:ext cx="29098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atin typeface="Comic Sans MS" pitchFamily="66" charset="0"/>
              </a:defRPr>
            </a:lvl1pPr>
          </a:lstStyle>
          <a:p>
            <a:fld id="{F883760C-8467-4465-9BE9-60AB4B2DEECE}" type="slidenum">
              <a:rPr lang="fr-FR" altLang="fr-FR"/>
              <a:pPr/>
              <a:t>‹N°›</a:t>
            </a:fld>
            <a:endParaRPr lang="fr-FR" altLang="fr-FR"/>
          </a:p>
        </p:txBody>
      </p:sp>
    </p:spTree>
    <p:extLst>
      <p:ext uri="{BB962C8B-B14F-4D97-AF65-F5344CB8AC3E}">
        <p14:creationId xmlns:p14="http://schemas.microsoft.com/office/powerpoint/2010/main" val="201886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098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defTabSz="942975">
              <a:defRPr sz="1200">
                <a:latin typeface="Times New Roman" pitchFamily="18" charset="0"/>
              </a:defRPr>
            </a:lvl1pPr>
          </a:lstStyle>
          <a:p>
            <a:endParaRPr lang="fr-FR" altLang="fr-FR"/>
          </a:p>
        </p:txBody>
      </p:sp>
      <p:sp>
        <p:nvSpPr>
          <p:cNvPr id="11267" name="Rectangle 3"/>
          <p:cNvSpPr>
            <a:spLocks noGrp="1" noChangeArrowheads="1"/>
          </p:cNvSpPr>
          <p:nvPr>
            <p:ph type="dt" idx="1"/>
          </p:nvPr>
        </p:nvSpPr>
        <p:spPr bwMode="auto">
          <a:xfrm>
            <a:off x="3808413" y="0"/>
            <a:ext cx="29098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atin typeface="Times New Roman" pitchFamily="18" charset="0"/>
              </a:defRPr>
            </a:lvl1pPr>
          </a:lstStyle>
          <a:p>
            <a:endParaRPr lang="fr-FR" altLang="fr-FR"/>
          </a:p>
        </p:txBody>
      </p:sp>
      <p:sp>
        <p:nvSpPr>
          <p:cNvPr id="11268" name="Rectangle 4"/>
          <p:cNvSpPr>
            <a:spLocks noGrp="1" noRot="1" noChangeAspect="1" noChangeArrowheads="1" noTextEdit="1"/>
          </p:cNvSpPr>
          <p:nvPr>
            <p:ph type="sldImg" idx="2"/>
          </p:nvPr>
        </p:nvSpPr>
        <p:spPr bwMode="auto">
          <a:xfrm>
            <a:off x="688975" y="739775"/>
            <a:ext cx="5334000" cy="36941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8975" y="4679950"/>
            <a:ext cx="5334000" cy="4435475"/>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1270" name="Rectangle 6"/>
          <p:cNvSpPr>
            <a:spLocks noGrp="1" noChangeArrowheads="1"/>
          </p:cNvSpPr>
          <p:nvPr>
            <p:ph type="ftr" sz="quarter" idx="4"/>
          </p:nvPr>
        </p:nvSpPr>
        <p:spPr bwMode="auto">
          <a:xfrm>
            <a:off x="0" y="9361488"/>
            <a:ext cx="29098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defTabSz="942975">
              <a:defRPr sz="1200">
                <a:latin typeface="Times New Roman" pitchFamily="18" charset="0"/>
              </a:defRPr>
            </a:lvl1pPr>
          </a:lstStyle>
          <a:p>
            <a:endParaRPr lang="fr-FR" altLang="fr-FR"/>
          </a:p>
        </p:txBody>
      </p:sp>
      <p:sp>
        <p:nvSpPr>
          <p:cNvPr id="11271" name="Rectangle 7"/>
          <p:cNvSpPr>
            <a:spLocks noGrp="1" noChangeArrowheads="1"/>
          </p:cNvSpPr>
          <p:nvPr>
            <p:ph type="sldNum" sz="quarter" idx="5"/>
          </p:nvPr>
        </p:nvSpPr>
        <p:spPr bwMode="auto">
          <a:xfrm>
            <a:off x="1890713" y="9259888"/>
            <a:ext cx="29098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ctr" defTabSz="942975">
              <a:defRPr sz="1000">
                <a:latin typeface="Arial Narrow" pitchFamily="34" charset="0"/>
              </a:defRPr>
            </a:lvl1pPr>
          </a:lstStyle>
          <a:p>
            <a:fld id="{B3A10A89-85CA-49AF-909F-1A191ACFFFD9}" type="slidenum">
              <a:rPr lang="fr-FR" altLang="fr-FR"/>
              <a:pPr/>
              <a:t>‹N°›</a:t>
            </a:fld>
            <a:endParaRPr lang="fr-FR" altLang="fr-FR"/>
          </a:p>
        </p:txBody>
      </p:sp>
      <p:sp>
        <p:nvSpPr>
          <p:cNvPr id="11272" name="Text Box 8"/>
          <p:cNvSpPr txBox="1">
            <a:spLocks noChangeArrowheads="1"/>
          </p:cNvSpPr>
          <p:nvPr/>
        </p:nvSpPr>
        <p:spPr bwMode="auto">
          <a:xfrm>
            <a:off x="568325" y="9707563"/>
            <a:ext cx="563086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5" tIns="45577" rIns="91155" bIns="45577">
            <a:spAutoFit/>
          </a:bodyPr>
          <a:lstStyle>
            <a:lvl1pPr defTabSz="911225">
              <a:defRPr sz="2400">
                <a:solidFill>
                  <a:schemeClr val="tx1"/>
                </a:solidFill>
                <a:latin typeface="Times New Roman" pitchFamily="18" charset="0"/>
              </a:defRPr>
            </a:lvl1pPr>
            <a:lvl2pPr marL="455613" defTabSz="911225">
              <a:defRPr sz="2400">
                <a:solidFill>
                  <a:schemeClr val="tx1"/>
                </a:solidFill>
                <a:latin typeface="Times New Roman" pitchFamily="18" charset="0"/>
              </a:defRPr>
            </a:lvl2pPr>
            <a:lvl3pPr marL="911225" defTabSz="911225">
              <a:defRPr sz="2400">
                <a:solidFill>
                  <a:schemeClr val="tx1"/>
                </a:solidFill>
                <a:latin typeface="Times New Roman" pitchFamily="18" charset="0"/>
              </a:defRPr>
            </a:lvl3pPr>
            <a:lvl4pPr marL="1368425" defTabSz="911225">
              <a:defRPr sz="2400">
                <a:solidFill>
                  <a:schemeClr val="tx1"/>
                </a:solidFill>
                <a:latin typeface="Times New Roman" pitchFamily="18" charset="0"/>
              </a:defRPr>
            </a:lvl4pPr>
            <a:lvl5pPr marL="1822450" defTabSz="911225">
              <a:defRPr sz="2400">
                <a:solidFill>
                  <a:schemeClr val="tx1"/>
                </a:solidFill>
                <a:latin typeface="Times New Roman" pitchFamily="18" charset="0"/>
              </a:defRPr>
            </a:lvl5pPr>
            <a:lvl6pPr marL="2279650" defTabSz="911225" fontAlgn="base">
              <a:spcBef>
                <a:spcPct val="0"/>
              </a:spcBef>
              <a:spcAft>
                <a:spcPct val="0"/>
              </a:spcAft>
              <a:defRPr sz="2400">
                <a:solidFill>
                  <a:schemeClr val="tx1"/>
                </a:solidFill>
                <a:latin typeface="Times New Roman" pitchFamily="18" charset="0"/>
              </a:defRPr>
            </a:lvl6pPr>
            <a:lvl7pPr marL="2736850" defTabSz="911225" fontAlgn="base">
              <a:spcBef>
                <a:spcPct val="0"/>
              </a:spcBef>
              <a:spcAft>
                <a:spcPct val="0"/>
              </a:spcAft>
              <a:defRPr sz="2400">
                <a:solidFill>
                  <a:schemeClr val="tx1"/>
                </a:solidFill>
                <a:latin typeface="Times New Roman" pitchFamily="18" charset="0"/>
              </a:defRPr>
            </a:lvl7pPr>
            <a:lvl8pPr marL="3194050" defTabSz="911225" fontAlgn="base">
              <a:spcBef>
                <a:spcPct val="0"/>
              </a:spcBef>
              <a:spcAft>
                <a:spcPct val="0"/>
              </a:spcAft>
              <a:defRPr sz="2400">
                <a:solidFill>
                  <a:schemeClr val="tx1"/>
                </a:solidFill>
                <a:latin typeface="Times New Roman" pitchFamily="18" charset="0"/>
              </a:defRPr>
            </a:lvl8pPr>
            <a:lvl9pPr marL="3651250" defTabSz="911225" fontAlgn="base">
              <a:spcBef>
                <a:spcPct val="0"/>
              </a:spcBef>
              <a:spcAft>
                <a:spcPct val="0"/>
              </a:spcAft>
              <a:defRPr sz="2400">
                <a:solidFill>
                  <a:schemeClr val="tx1"/>
                </a:solidFill>
                <a:latin typeface="Times New Roman" pitchFamily="18" charset="0"/>
              </a:defRPr>
            </a:lvl9pPr>
          </a:lstStyle>
          <a:p>
            <a:pPr algn="ctr" eaLnBrk="0" hangingPunct="0"/>
            <a:r>
              <a:rPr lang="fr-FR" altLang="fr-FR" sz="700" b="1">
                <a:latin typeface="Tahoma" pitchFamily="34" charset="0"/>
              </a:rPr>
              <a:t>Document de formation strictement réservé aux collaborateurs sanofi  aventis - Ne doit  en aucun cas être remis à un tiers</a:t>
            </a:r>
          </a:p>
        </p:txBody>
      </p:sp>
    </p:spTree>
    <p:extLst>
      <p:ext uri="{BB962C8B-B14F-4D97-AF65-F5344CB8AC3E}">
        <p14:creationId xmlns:p14="http://schemas.microsoft.com/office/powerpoint/2010/main" val="3525578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836C-A811-433E-919E-4C8086566630}" type="slidenum">
              <a:rPr lang="fr-FR" altLang="fr-FR"/>
              <a:pPr/>
              <a:t>3</a:t>
            </a:fld>
            <a:endParaRPr lang="fr-FR" altLang="fr-FR"/>
          </a:p>
        </p:txBody>
      </p:sp>
      <p:sp>
        <p:nvSpPr>
          <p:cNvPr id="956418" name="Rectangle 2"/>
          <p:cNvSpPr>
            <a:spLocks noGrp="1" noRot="1" noChangeAspect="1" noChangeArrowheads="1" noTextEdit="1"/>
          </p:cNvSpPr>
          <p:nvPr>
            <p:ph type="sldImg"/>
          </p:nvPr>
        </p:nvSpPr>
        <p:spPr>
          <a:xfrm>
            <a:off x="676275" y="757238"/>
            <a:ext cx="5365750" cy="3714750"/>
          </a:xfrm>
          <a:ln/>
        </p:spPr>
      </p:sp>
      <p:sp>
        <p:nvSpPr>
          <p:cNvPr id="956419" name="Rectangle 3"/>
          <p:cNvSpPr>
            <a:spLocks noGrp="1" noChangeArrowheads="1"/>
          </p:cNvSpPr>
          <p:nvPr>
            <p:ph type="body" idx="1"/>
          </p:nvPr>
        </p:nvSpPr>
        <p:spPr>
          <a:xfrm>
            <a:off x="820738" y="4681538"/>
            <a:ext cx="5151437" cy="4762500"/>
          </a:xfrm>
          <a:ln/>
        </p:spPr>
        <p:txBody>
          <a:bodyPr/>
          <a:lstStyle/>
          <a:p>
            <a:r>
              <a:rPr lang="en-GB" altLang="fr-FR" b="1"/>
              <a:t>Lessons from UKPDS:  better control means fewer complications</a:t>
            </a:r>
            <a:endParaRPr lang="en-GB" altLang="fr-FR" b="1">
              <a:solidFill>
                <a:srgbClr val="000000"/>
              </a:solidFill>
            </a:endParaRPr>
          </a:p>
          <a:p>
            <a:r>
              <a:rPr lang="en-GB" altLang="fr-FR">
                <a:solidFill>
                  <a:srgbClr val="000000"/>
                </a:solidFill>
              </a:rPr>
              <a:t>The UKPDS has proven beyond doubt that intensive glycaemic control is strongly associated with significant clinical benefits for patients with type 2 diabetes.  In an epidemiological analysis of the UKPDS cohort </a:t>
            </a:r>
            <a:r>
              <a:rPr lang="en-GB" altLang="fr-FR" i="1">
                <a:solidFill>
                  <a:srgbClr val="000000"/>
                </a:solidFill>
              </a:rPr>
              <a:t>every</a:t>
            </a:r>
            <a:r>
              <a:rPr lang="en-GB" altLang="fr-FR">
                <a:solidFill>
                  <a:srgbClr val="000000"/>
                </a:solidFill>
              </a:rPr>
              <a:t> 1% decrease in HbA</a:t>
            </a:r>
            <a:r>
              <a:rPr lang="en-GB" altLang="fr-FR" baseline="-25000">
                <a:solidFill>
                  <a:srgbClr val="000000"/>
                </a:solidFill>
              </a:rPr>
              <a:t>1C</a:t>
            </a:r>
            <a:r>
              <a:rPr lang="en-GB" altLang="fr-FR">
                <a:solidFill>
                  <a:srgbClr val="000000"/>
                </a:solidFill>
              </a:rPr>
              <a:t> was associated with clinically important reductions in the incidence of</a:t>
            </a:r>
          </a:p>
          <a:p>
            <a:pPr marL="342900" lvl="1" indent="-165100"/>
            <a:r>
              <a:rPr lang="en-GB" altLang="fr-FR">
                <a:solidFill>
                  <a:srgbClr val="000000"/>
                </a:solidFill>
              </a:rPr>
              <a:t>diabetes-related death (</a:t>
            </a:r>
            <a:r>
              <a:rPr lang="en-GB" altLang="fr-FR">
                <a:solidFill>
                  <a:srgbClr val="000000"/>
                </a:solidFill>
                <a:sym typeface="Wingdings" pitchFamily="2" charset="2"/>
              </a:rPr>
              <a:t></a:t>
            </a:r>
            <a:r>
              <a:rPr lang="en-GB" altLang="fr-FR">
                <a:solidFill>
                  <a:srgbClr val="000000"/>
                </a:solidFill>
              </a:rPr>
              <a:t> 21%)</a:t>
            </a:r>
          </a:p>
          <a:p>
            <a:pPr marL="342900" lvl="1" indent="-165100"/>
            <a:r>
              <a:rPr lang="en-GB" altLang="fr-FR">
                <a:solidFill>
                  <a:srgbClr val="000000"/>
                </a:solidFill>
              </a:rPr>
              <a:t>myocardial infarction (</a:t>
            </a:r>
            <a:r>
              <a:rPr lang="en-GB" altLang="fr-FR">
                <a:solidFill>
                  <a:srgbClr val="000000"/>
                </a:solidFill>
                <a:sym typeface="Wingdings" pitchFamily="2" charset="2"/>
              </a:rPr>
              <a:t></a:t>
            </a:r>
            <a:r>
              <a:rPr lang="en-GB" altLang="fr-FR">
                <a:solidFill>
                  <a:srgbClr val="000000"/>
                </a:solidFill>
              </a:rPr>
              <a:t> 14%)</a:t>
            </a:r>
          </a:p>
          <a:p>
            <a:pPr marL="342900" lvl="1" indent="-165100"/>
            <a:r>
              <a:rPr lang="en-GB" altLang="fr-FR">
                <a:solidFill>
                  <a:srgbClr val="000000"/>
                </a:solidFill>
              </a:rPr>
              <a:t>microvascular complications (</a:t>
            </a:r>
            <a:r>
              <a:rPr lang="en-GB" altLang="fr-FR">
                <a:solidFill>
                  <a:srgbClr val="000000"/>
                </a:solidFill>
                <a:sym typeface="Wingdings" pitchFamily="2" charset="2"/>
              </a:rPr>
              <a:t></a:t>
            </a:r>
            <a:r>
              <a:rPr lang="en-GB" altLang="fr-FR">
                <a:solidFill>
                  <a:srgbClr val="000000"/>
                </a:solidFill>
              </a:rPr>
              <a:t> 37%)</a:t>
            </a:r>
          </a:p>
          <a:p>
            <a:pPr marL="342900" lvl="1" indent="-165100"/>
            <a:r>
              <a:rPr lang="en-GB" altLang="fr-FR">
                <a:solidFill>
                  <a:srgbClr val="000000"/>
                </a:solidFill>
              </a:rPr>
              <a:t>peripheral vascular disease (</a:t>
            </a:r>
            <a:r>
              <a:rPr lang="en-GB" altLang="fr-FR">
                <a:solidFill>
                  <a:srgbClr val="000000"/>
                </a:solidFill>
                <a:sym typeface="Wingdings" pitchFamily="2" charset="2"/>
              </a:rPr>
              <a:t></a:t>
            </a:r>
            <a:r>
              <a:rPr lang="en-GB" altLang="fr-FR">
                <a:solidFill>
                  <a:srgbClr val="000000"/>
                </a:solidFill>
              </a:rPr>
              <a:t> 43%)</a:t>
            </a:r>
          </a:p>
          <a:p>
            <a:r>
              <a:rPr lang="en-GB" altLang="fr-FR">
                <a:solidFill>
                  <a:srgbClr val="000000"/>
                </a:solidFill>
              </a:rPr>
              <a:t>There is no lower limit beyond which reductions in HbA</a:t>
            </a:r>
            <a:r>
              <a:rPr lang="en-GB" altLang="fr-FR" baseline="-25000">
                <a:solidFill>
                  <a:srgbClr val="000000"/>
                </a:solidFill>
              </a:rPr>
              <a:t>1C</a:t>
            </a:r>
            <a:r>
              <a:rPr lang="en-GB" altLang="fr-FR">
                <a:solidFill>
                  <a:srgbClr val="000000"/>
                </a:solidFill>
              </a:rPr>
              <a:t> cease to be of benefit. Taking diabetes-related death as an example, this means that:</a:t>
            </a:r>
          </a:p>
          <a:p>
            <a:pPr marL="342900" lvl="1" indent="-165100"/>
            <a:r>
              <a:rPr lang="en-GB" altLang="fr-FR">
                <a:solidFill>
                  <a:srgbClr val="000000"/>
                </a:solidFill>
                <a:sym typeface="Wingdings" pitchFamily="2" charset="2"/>
              </a:rPr>
              <a:t></a:t>
            </a:r>
            <a:r>
              <a:rPr lang="en-GB" altLang="fr-FR">
                <a:solidFill>
                  <a:srgbClr val="000000"/>
                </a:solidFill>
              </a:rPr>
              <a:t> HbA</a:t>
            </a:r>
            <a:r>
              <a:rPr lang="en-GB" altLang="fr-FR" baseline="-25000">
                <a:solidFill>
                  <a:srgbClr val="000000"/>
                </a:solidFill>
              </a:rPr>
              <a:t>1C</a:t>
            </a:r>
            <a:r>
              <a:rPr lang="en-GB" altLang="fr-FR">
                <a:solidFill>
                  <a:srgbClr val="000000"/>
                </a:solidFill>
              </a:rPr>
              <a:t> of 2% delivers a 42% reduction in risk</a:t>
            </a:r>
          </a:p>
          <a:p>
            <a:pPr marL="342900" lvl="1" indent="-165100"/>
            <a:r>
              <a:rPr lang="en-GB" altLang="fr-FR">
                <a:solidFill>
                  <a:srgbClr val="000000"/>
                </a:solidFill>
                <a:sym typeface="Wingdings" pitchFamily="2" charset="2"/>
              </a:rPr>
              <a:t></a:t>
            </a:r>
            <a:r>
              <a:rPr lang="en-GB" altLang="fr-FR">
                <a:solidFill>
                  <a:srgbClr val="000000"/>
                </a:solidFill>
              </a:rPr>
              <a:t> HbA</a:t>
            </a:r>
            <a:r>
              <a:rPr lang="en-GB" altLang="fr-FR" baseline="-25000">
                <a:solidFill>
                  <a:srgbClr val="000000"/>
                </a:solidFill>
              </a:rPr>
              <a:t>1C</a:t>
            </a:r>
            <a:r>
              <a:rPr lang="en-GB" altLang="fr-FR">
                <a:solidFill>
                  <a:srgbClr val="000000"/>
                </a:solidFill>
              </a:rPr>
              <a:t> of 3% delivers a 63% reduction in risk, and so on.</a:t>
            </a:r>
          </a:p>
          <a:p>
            <a:pPr>
              <a:buFont typeface="Symbol" pitchFamily="18" charset="2"/>
              <a:buNone/>
            </a:pPr>
            <a:r>
              <a:rPr lang="en-GB" altLang="fr-FR">
                <a:solidFill>
                  <a:srgbClr val="000000"/>
                </a:solidFill>
              </a:rPr>
              <a:t>Therefore, the greater the reduction in HbA</a:t>
            </a:r>
            <a:r>
              <a:rPr lang="en-GB" altLang="fr-FR" baseline="-25000">
                <a:solidFill>
                  <a:srgbClr val="000000"/>
                </a:solidFill>
              </a:rPr>
              <a:t>1C</a:t>
            </a:r>
            <a:r>
              <a:rPr lang="en-GB" altLang="fr-FR">
                <a:solidFill>
                  <a:srgbClr val="000000"/>
                </a:solidFill>
              </a:rPr>
              <a:t>, the greater the protection against complications.</a:t>
            </a:r>
          </a:p>
          <a:p>
            <a:r>
              <a:rPr lang="en-GB" altLang="fr-FR" sz="1000"/>
              <a:t>Stratton MI Adler AI, Neil AW, Matthews DR, Manley SE, Cull CA, et al. Association of glycaemia with macrovascular and microvascular complications of type 2 diabetes (UKPDS 35): prospective observational study. BMJ 2000;321:405-12.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581E0-0F00-479A-B3B3-546CC4A29333}" type="slidenum">
              <a:rPr lang="fr-FR" altLang="fr-FR"/>
              <a:pPr/>
              <a:t>4</a:t>
            </a:fld>
            <a:endParaRPr lang="fr-FR" altLang="fr-FR"/>
          </a:p>
        </p:txBody>
      </p:sp>
      <p:sp>
        <p:nvSpPr>
          <p:cNvPr id="963586" name="Rectangle 2"/>
          <p:cNvSpPr>
            <a:spLocks noGrp="1" noRot="1" noChangeAspect="1" noChangeArrowheads="1" noTextEdit="1"/>
          </p:cNvSpPr>
          <p:nvPr>
            <p:ph type="sldImg"/>
          </p:nvPr>
        </p:nvSpPr>
        <p:spPr>
          <a:xfrm>
            <a:off x="676275" y="757238"/>
            <a:ext cx="5365750" cy="3714750"/>
          </a:xfrm>
          <a:ln/>
        </p:spPr>
      </p:sp>
      <p:sp>
        <p:nvSpPr>
          <p:cNvPr id="963587" name="Rectangle 3"/>
          <p:cNvSpPr>
            <a:spLocks noGrp="1" noChangeArrowheads="1"/>
          </p:cNvSpPr>
          <p:nvPr>
            <p:ph type="body" idx="1"/>
          </p:nvPr>
        </p:nvSpPr>
        <p:spPr>
          <a:xfrm>
            <a:off x="820738" y="4681538"/>
            <a:ext cx="5151437" cy="4762500"/>
          </a:xfrm>
          <a:ln/>
        </p:spPr>
        <p:txBody>
          <a:bodyPr/>
          <a:lstStyle/>
          <a:p>
            <a:r>
              <a:rPr lang="en-GB" altLang="fr-FR" b="1"/>
              <a:t>Lessons from UKPDS:  better control means fewer complications</a:t>
            </a:r>
            <a:endParaRPr lang="en-GB" altLang="fr-FR" b="1">
              <a:solidFill>
                <a:srgbClr val="000000"/>
              </a:solidFill>
            </a:endParaRPr>
          </a:p>
          <a:p>
            <a:r>
              <a:rPr lang="en-GB" altLang="fr-FR">
                <a:solidFill>
                  <a:srgbClr val="000000"/>
                </a:solidFill>
              </a:rPr>
              <a:t>The UKPDS has proven beyond doubt that intensive glycaemic control is strongly associated with significant clinical benefits for patients with type 2 diabetes.  In an epidemiological analysis of the UKPDS cohort </a:t>
            </a:r>
            <a:r>
              <a:rPr lang="en-GB" altLang="fr-FR" i="1">
                <a:solidFill>
                  <a:srgbClr val="000000"/>
                </a:solidFill>
              </a:rPr>
              <a:t>every</a:t>
            </a:r>
            <a:r>
              <a:rPr lang="en-GB" altLang="fr-FR">
                <a:solidFill>
                  <a:srgbClr val="000000"/>
                </a:solidFill>
              </a:rPr>
              <a:t> 1% decrease in HbA</a:t>
            </a:r>
            <a:r>
              <a:rPr lang="en-GB" altLang="fr-FR" baseline="-25000">
                <a:solidFill>
                  <a:srgbClr val="000000"/>
                </a:solidFill>
              </a:rPr>
              <a:t>1C</a:t>
            </a:r>
            <a:r>
              <a:rPr lang="en-GB" altLang="fr-FR">
                <a:solidFill>
                  <a:srgbClr val="000000"/>
                </a:solidFill>
              </a:rPr>
              <a:t> was associated with clinically important reductions in the incidence of</a:t>
            </a:r>
          </a:p>
          <a:p>
            <a:pPr marL="342900" lvl="1" indent="-165100"/>
            <a:r>
              <a:rPr lang="en-GB" altLang="fr-FR">
                <a:solidFill>
                  <a:srgbClr val="000000"/>
                </a:solidFill>
              </a:rPr>
              <a:t>diabetes-related death (</a:t>
            </a:r>
            <a:r>
              <a:rPr lang="en-GB" altLang="fr-FR">
                <a:solidFill>
                  <a:srgbClr val="000000"/>
                </a:solidFill>
                <a:sym typeface="Wingdings" pitchFamily="2" charset="2"/>
              </a:rPr>
              <a:t></a:t>
            </a:r>
            <a:r>
              <a:rPr lang="en-GB" altLang="fr-FR">
                <a:solidFill>
                  <a:srgbClr val="000000"/>
                </a:solidFill>
              </a:rPr>
              <a:t> 21%)</a:t>
            </a:r>
          </a:p>
          <a:p>
            <a:pPr marL="342900" lvl="1" indent="-165100"/>
            <a:r>
              <a:rPr lang="en-GB" altLang="fr-FR">
                <a:solidFill>
                  <a:srgbClr val="000000"/>
                </a:solidFill>
              </a:rPr>
              <a:t>myocardial infarction (</a:t>
            </a:r>
            <a:r>
              <a:rPr lang="en-GB" altLang="fr-FR">
                <a:solidFill>
                  <a:srgbClr val="000000"/>
                </a:solidFill>
                <a:sym typeface="Wingdings" pitchFamily="2" charset="2"/>
              </a:rPr>
              <a:t></a:t>
            </a:r>
            <a:r>
              <a:rPr lang="en-GB" altLang="fr-FR">
                <a:solidFill>
                  <a:srgbClr val="000000"/>
                </a:solidFill>
              </a:rPr>
              <a:t> 14%)</a:t>
            </a:r>
          </a:p>
          <a:p>
            <a:pPr marL="342900" lvl="1" indent="-165100"/>
            <a:r>
              <a:rPr lang="en-GB" altLang="fr-FR">
                <a:solidFill>
                  <a:srgbClr val="000000"/>
                </a:solidFill>
              </a:rPr>
              <a:t>microvascular complications (</a:t>
            </a:r>
            <a:r>
              <a:rPr lang="en-GB" altLang="fr-FR">
                <a:solidFill>
                  <a:srgbClr val="000000"/>
                </a:solidFill>
                <a:sym typeface="Wingdings" pitchFamily="2" charset="2"/>
              </a:rPr>
              <a:t></a:t>
            </a:r>
            <a:r>
              <a:rPr lang="en-GB" altLang="fr-FR">
                <a:solidFill>
                  <a:srgbClr val="000000"/>
                </a:solidFill>
              </a:rPr>
              <a:t> 37%)</a:t>
            </a:r>
          </a:p>
          <a:p>
            <a:pPr marL="342900" lvl="1" indent="-165100"/>
            <a:r>
              <a:rPr lang="en-GB" altLang="fr-FR">
                <a:solidFill>
                  <a:srgbClr val="000000"/>
                </a:solidFill>
              </a:rPr>
              <a:t>peripheral vascular disease (</a:t>
            </a:r>
            <a:r>
              <a:rPr lang="en-GB" altLang="fr-FR">
                <a:solidFill>
                  <a:srgbClr val="000000"/>
                </a:solidFill>
                <a:sym typeface="Wingdings" pitchFamily="2" charset="2"/>
              </a:rPr>
              <a:t></a:t>
            </a:r>
            <a:r>
              <a:rPr lang="en-GB" altLang="fr-FR">
                <a:solidFill>
                  <a:srgbClr val="000000"/>
                </a:solidFill>
              </a:rPr>
              <a:t> 43%)</a:t>
            </a:r>
          </a:p>
          <a:p>
            <a:r>
              <a:rPr lang="en-GB" altLang="fr-FR">
                <a:solidFill>
                  <a:srgbClr val="000000"/>
                </a:solidFill>
              </a:rPr>
              <a:t>There is no lower limit beyond which reductions in HbA</a:t>
            </a:r>
            <a:r>
              <a:rPr lang="en-GB" altLang="fr-FR" baseline="-25000">
                <a:solidFill>
                  <a:srgbClr val="000000"/>
                </a:solidFill>
              </a:rPr>
              <a:t>1C</a:t>
            </a:r>
            <a:r>
              <a:rPr lang="en-GB" altLang="fr-FR">
                <a:solidFill>
                  <a:srgbClr val="000000"/>
                </a:solidFill>
              </a:rPr>
              <a:t> cease to be of benefit. Taking diabetes-related death as an example, this means that:</a:t>
            </a:r>
          </a:p>
          <a:p>
            <a:pPr marL="342900" lvl="1" indent="-165100"/>
            <a:r>
              <a:rPr lang="en-GB" altLang="fr-FR">
                <a:solidFill>
                  <a:srgbClr val="000000"/>
                </a:solidFill>
                <a:sym typeface="Wingdings" pitchFamily="2" charset="2"/>
              </a:rPr>
              <a:t></a:t>
            </a:r>
            <a:r>
              <a:rPr lang="en-GB" altLang="fr-FR">
                <a:solidFill>
                  <a:srgbClr val="000000"/>
                </a:solidFill>
              </a:rPr>
              <a:t> HbA</a:t>
            </a:r>
            <a:r>
              <a:rPr lang="en-GB" altLang="fr-FR" baseline="-25000">
                <a:solidFill>
                  <a:srgbClr val="000000"/>
                </a:solidFill>
              </a:rPr>
              <a:t>1C</a:t>
            </a:r>
            <a:r>
              <a:rPr lang="en-GB" altLang="fr-FR">
                <a:solidFill>
                  <a:srgbClr val="000000"/>
                </a:solidFill>
              </a:rPr>
              <a:t> of 2% delivers a 42% reduction in risk</a:t>
            </a:r>
          </a:p>
          <a:p>
            <a:pPr marL="342900" lvl="1" indent="-165100"/>
            <a:r>
              <a:rPr lang="en-GB" altLang="fr-FR">
                <a:solidFill>
                  <a:srgbClr val="000000"/>
                </a:solidFill>
                <a:sym typeface="Wingdings" pitchFamily="2" charset="2"/>
              </a:rPr>
              <a:t></a:t>
            </a:r>
            <a:r>
              <a:rPr lang="en-GB" altLang="fr-FR">
                <a:solidFill>
                  <a:srgbClr val="000000"/>
                </a:solidFill>
              </a:rPr>
              <a:t> HbA</a:t>
            </a:r>
            <a:r>
              <a:rPr lang="en-GB" altLang="fr-FR" baseline="-25000">
                <a:solidFill>
                  <a:srgbClr val="000000"/>
                </a:solidFill>
              </a:rPr>
              <a:t>1C</a:t>
            </a:r>
            <a:r>
              <a:rPr lang="en-GB" altLang="fr-FR">
                <a:solidFill>
                  <a:srgbClr val="000000"/>
                </a:solidFill>
              </a:rPr>
              <a:t> of 3% delivers a 63% reduction in risk, and so on.</a:t>
            </a:r>
          </a:p>
          <a:p>
            <a:pPr>
              <a:buFont typeface="Symbol" pitchFamily="18" charset="2"/>
              <a:buNone/>
            </a:pPr>
            <a:r>
              <a:rPr lang="en-GB" altLang="fr-FR">
                <a:solidFill>
                  <a:srgbClr val="000000"/>
                </a:solidFill>
              </a:rPr>
              <a:t>Therefore, the greater the reduction in HbA</a:t>
            </a:r>
            <a:r>
              <a:rPr lang="en-GB" altLang="fr-FR" baseline="-25000">
                <a:solidFill>
                  <a:srgbClr val="000000"/>
                </a:solidFill>
              </a:rPr>
              <a:t>1C</a:t>
            </a:r>
            <a:r>
              <a:rPr lang="en-GB" altLang="fr-FR">
                <a:solidFill>
                  <a:srgbClr val="000000"/>
                </a:solidFill>
              </a:rPr>
              <a:t>, the greater the protection against complications.</a:t>
            </a:r>
          </a:p>
          <a:p>
            <a:r>
              <a:rPr lang="en-GB" altLang="fr-FR" sz="1000"/>
              <a:t>Stratton MI Adler AI, Neil AW, Matthews DR, Manley SE, Cull CA, et al. Association of glycaemia with macrovascular and microvascular complications of type 2 diabetes (UKPDS 35): prospective observational study. BMJ 2000;321:405-12.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42975" eaLnBrk="0" hangingPunct="0">
              <a:defRPr>
                <a:solidFill>
                  <a:schemeClr val="tx1"/>
                </a:solidFill>
                <a:latin typeface="Verdana" pitchFamily="34" charset="0"/>
              </a:defRPr>
            </a:lvl1pPr>
            <a:lvl2pPr marL="742950" indent="-285750" defTabSz="942975" eaLnBrk="0" hangingPunct="0">
              <a:defRPr>
                <a:solidFill>
                  <a:schemeClr val="tx1"/>
                </a:solidFill>
                <a:latin typeface="Verdana" pitchFamily="34" charset="0"/>
              </a:defRPr>
            </a:lvl2pPr>
            <a:lvl3pPr marL="1143000" indent="-228600" defTabSz="942975" eaLnBrk="0" hangingPunct="0">
              <a:defRPr>
                <a:solidFill>
                  <a:schemeClr val="tx1"/>
                </a:solidFill>
                <a:latin typeface="Verdana" pitchFamily="34" charset="0"/>
              </a:defRPr>
            </a:lvl3pPr>
            <a:lvl4pPr marL="1600200" indent="-228600" defTabSz="942975" eaLnBrk="0" hangingPunct="0">
              <a:defRPr>
                <a:solidFill>
                  <a:schemeClr val="tx1"/>
                </a:solidFill>
                <a:latin typeface="Verdana" pitchFamily="34" charset="0"/>
              </a:defRPr>
            </a:lvl4pPr>
            <a:lvl5pPr marL="2057400" indent="-228600" defTabSz="942975" eaLnBrk="0" hangingPunct="0">
              <a:defRPr>
                <a:solidFill>
                  <a:schemeClr val="tx1"/>
                </a:solidFill>
                <a:latin typeface="Verdana" pitchFamily="34" charset="0"/>
              </a:defRPr>
            </a:lvl5pPr>
            <a:lvl6pPr marL="2514600" indent="-228600" defTabSz="942975" eaLnBrk="0" fontAlgn="base" hangingPunct="0">
              <a:spcBef>
                <a:spcPct val="0"/>
              </a:spcBef>
              <a:spcAft>
                <a:spcPct val="0"/>
              </a:spcAft>
              <a:defRPr>
                <a:solidFill>
                  <a:schemeClr val="tx1"/>
                </a:solidFill>
                <a:latin typeface="Verdana" pitchFamily="34" charset="0"/>
              </a:defRPr>
            </a:lvl6pPr>
            <a:lvl7pPr marL="2971800" indent="-228600" defTabSz="942975" eaLnBrk="0" fontAlgn="base" hangingPunct="0">
              <a:spcBef>
                <a:spcPct val="0"/>
              </a:spcBef>
              <a:spcAft>
                <a:spcPct val="0"/>
              </a:spcAft>
              <a:defRPr>
                <a:solidFill>
                  <a:schemeClr val="tx1"/>
                </a:solidFill>
                <a:latin typeface="Verdana" pitchFamily="34" charset="0"/>
              </a:defRPr>
            </a:lvl7pPr>
            <a:lvl8pPr marL="3429000" indent="-228600" defTabSz="942975" eaLnBrk="0" fontAlgn="base" hangingPunct="0">
              <a:spcBef>
                <a:spcPct val="0"/>
              </a:spcBef>
              <a:spcAft>
                <a:spcPct val="0"/>
              </a:spcAft>
              <a:defRPr>
                <a:solidFill>
                  <a:schemeClr val="tx1"/>
                </a:solidFill>
                <a:latin typeface="Verdana" pitchFamily="34" charset="0"/>
              </a:defRPr>
            </a:lvl8pPr>
            <a:lvl9pPr marL="3886200" indent="-228600" defTabSz="942975" eaLnBrk="0" fontAlgn="base" hangingPunct="0">
              <a:spcBef>
                <a:spcPct val="0"/>
              </a:spcBef>
              <a:spcAft>
                <a:spcPct val="0"/>
              </a:spcAft>
              <a:defRPr>
                <a:solidFill>
                  <a:schemeClr val="tx1"/>
                </a:solidFill>
                <a:latin typeface="Verdana" pitchFamily="34" charset="0"/>
              </a:defRPr>
            </a:lvl9pPr>
          </a:lstStyle>
          <a:p>
            <a:pPr eaLnBrk="1" hangingPunct="1"/>
            <a:fld id="{8528C423-A21D-4BDD-92B6-B00B8EA94A54}" type="slidenum">
              <a:rPr lang="fr-FR" altLang="fr-FR">
                <a:latin typeface="Arial Narrow" pitchFamily="34" charset="0"/>
              </a:rPr>
              <a:pPr eaLnBrk="1" hangingPunct="1"/>
              <a:t>5</a:t>
            </a:fld>
            <a:endParaRPr lang="fr-FR" altLang="fr-FR">
              <a:latin typeface="Arial Narrow"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fr-FR" altLang="fr-FR" smtClean="0"/>
              <a:t>Les RECO  ADA EASD 2012 mettaient l’accent sur une prise en charge  personnalisée en fonction de  7 items: </a:t>
            </a:r>
          </a:p>
          <a:p>
            <a:pPr eaLnBrk="1" hangingPunct="1"/>
            <a:r>
              <a:rPr lang="fr-FR" altLang="fr-FR" smtClean="0"/>
              <a:t>ça  a l’aire simple comme  ça ,  plus simples que les algorythmes habituels ,  mais en pratique?</a:t>
            </a:r>
          </a:p>
          <a:p>
            <a:pPr eaLnBrk="1" hangingPunct="1"/>
            <a:r>
              <a:rPr lang="fr-FR" altLang="fr-FR" smtClean="0"/>
              <a:t>  la  situation d’un patient à un temps T  est  t elle le meme  ne serait ce qu’un mois plus tard . </a:t>
            </a:r>
          </a:p>
          <a:p>
            <a:pPr eaLnBrk="1" hangingPunct="1"/>
            <a:r>
              <a:rPr lang="fr-FR" altLang="fr-FR" smtClean="0"/>
              <a:t>Il faut donc sans cesse  adapter les traitements  en fonctions des événements intercurrents. Et  si un algorythme suffisait à prendre une décision thérapeutique alors   un ordianteur suffirait   à la place du médecin … rêve pour certains …. Cauchemard pour les autres!</a:t>
            </a:r>
          </a:p>
          <a:p>
            <a:pPr eaLnBrk="1" hangingPunct="1"/>
            <a:endParaRPr lang="fr-FR" altLang="fr-FR" smtClean="0"/>
          </a:p>
          <a:p>
            <a:pPr eaLnBrk="1" hangingPunct="1"/>
            <a:r>
              <a:rPr lang="fr-FR" altLang="fr-FR" smtClean="0"/>
              <a:t>Au cours ‘un colloque un patron à dit  qu’il demandait a ses internes  de bien lire les reco  ,  bien les connaître  puis de les oublier … au moment ou ils avaient   en face  d’eux  un patient . </a:t>
            </a:r>
          </a:p>
          <a:p>
            <a:pPr eaLnBrk="1" hangingPunct="1"/>
            <a:r>
              <a:rPr lang="fr-FR" altLang="fr-FR" smtClean="0"/>
              <a:t>Les reco  permettent aux décideurs  qui n’ont pas d’expérience clinique  de formater les patients les mettre dasn des ases …Nous savons tous que ce n’ets pas si simple .</a:t>
            </a:r>
          </a:p>
          <a:p>
            <a:pPr eaLnBrk="1" hangingPunct="1"/>
            <a:endParaRPr lang="fr-FR" altLang="fr-FR" smtClean="0"/>
          </a:p>
          <a:p>
            <a:pPr eaLnBrk="1" hangingPunct="1"/>
            <a:endParaRPr lang="fr-FR" altLang="fr-FR" smtClean="0"/>
          </a:p>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42975" eaLnBrk="0" hangingPunct="0">
              <a:defRPr>
                <a:solidFill>
                  <a:schemeClr val="tx1"/>
                </a:solidFill>
                <a:latin typeface="Verdana" pitchFamily="34" charset="0"/>
              </a:defRPr>
            </a:lvl1pPr>
            <a:lvl2pPr marL="742950" indent="-285750" defTabSz="942975" eaLnBrk="0" hangingPunct="0">
              <a:defRPr>
                <a:solidFill>
                  <a:schemeClr val="tx1"/>
                </a:solidFill>
                <a:latin typeface="Verdana" pitchFamily="34" charset="0"/>
              </a:defRPr>
            </a:lvl2pPr>
            <a:lvl3pPr marL="1143000" indent="-228600" defTabSz="942975" eaLnBrk="0" hangingPunct="0">
              <a:defRPr>
                <a:solidFill>
                  <a:schemeClr val="tx1"/>
                </a:solidFill>
                <a:latin typeface="Verdana" pitchFamily="34" charset="0"/>
              </a:defRPr>
            </a:lvl3pPr>
            <a:lvl4pPr marL="1600200" indent="-228600" defTabSz="942975" eaLnBrk="0" hangingPunct="0">
              <a:defRPr>
                <a:solidFill>
                  <a:schemeClr val="tx1"/>
                </a:solidFill>
                <a:latin typeface="Verdana" pitchFamily="34" charset="0"/>
              </a:defRPr>
            </a:lvl4pPr>
            <a:lvl5pPr marL="2057400" indent="-228600" defTabSz="942975" eaLnBrk="0" hangingPunct="0">
              <a:defRPr>
                <a:solidFill>
                  <a:schemeClr val="tx1"/>
                </a:solidFill>
                <a:latin typeface="Verdana" pitchFamily="34" charset="0"/>
              </a:defRPr>
            </a:lvl5pPr>
            <a:lvl6pPr marL="2514600" indent="-228600" defTabSz="942975" eaLnBrk="0" fontAlgn="base" hangingPunct="0">
              <a:spcBef>
                <a:spcPct val="0"/>
              </a:spcBef>
              <a:spcAft>
                <a:spcPct val="0"/>
              </a:spcAft>
              <a:defRPr>
                <a:solidFill>
                  <a:schemeClr val="tx1"/>
                </a:solidFill>
                <a:latin typeface="Verdana" pitchFamily="34" charset="0"/>
              </a:defRPr>
            </a:lvl6pPr>
            <a:lvl7pPr marL="2971800" indent="-228600" defTabSz="942975" eaLnBrk="0" fontAlgn="base" hangingPunct="0">
              <a:spcBef>
                <a:spcPct val="0"/>
              </a:spcBef>
              <a:spcAft>
                <a:spcPct val="0"/>
              </a:spcAft>
              <a:defRPr>
                <a:solidFill>
                  <a:schemeClr val="tx1"/>
                </a:solidFill>
                <a:latin typeface="Verdana" pitchFamily="34" charset="0"/>
              </a:defRPr>
            </a:lvl7pPr>
            <a:lvl8pPr marL="3429000" indent="-228600" defTabSz="942975" eaLnBrk="0" fontAlgn="base" hangingPunct="0">
              <a:spcBef>
                <a:spcPct val="0"/>
              </a:spcBef>
              <a:spcAft>
                <a:spcPct val="0"/>
              </a:spcAft>
              <a:defRPr>
                <a:solidFill>
                  <a:schemeClr val="tx1"/>
                </a:solidFill>
                <a:latin typeface="Verdana" pitchFamily="34" charset="0"/>
              </a:defRPr>
            </a:lvl8pPr>
            <a:lvl9pPr marL="3886200" indent="-228600" defTabSz="942975" eaLnBrk="0" fontAlgn="base" hangingPunct="0">
              <a:spcBef>
                <a:spcPct val="0"/>
              </a:spcBef>
              <a:spcAft>
                <a:spcPct val="0"/>
              </a:spcAft>
              <a:defRPr>
                <a:solidFill>
                  <a:schemeClr val="tx1"/>
                </a:solidFill>
                <a:latin typeface="Verdana" pitchFamily="34" charset="0"/>
              </a:defRPr>
            </a:lvl9pPr>
          </a:lstStyle>
          <a:p>
            <a:pPr eaLnBrk="1" hangingPunct="1"/>
            <a:fld id="{B7171491-6D52-4792-844D-342C366524FF}" type="slidenum">
              <a:rPr lang="fr-FR" altLang="fr-FR">
                <a:latin typeface="Arial Narrow" pitchFamily="34" charset="0"/>
              </a:rPr>
              <a:pPr eaLnBrk="1" hangingPunct="1"/>
              <a:t>6</a:t>
            </a:fld>
            <a:endParaRPr lang="fr-FR" altLang="fr-FR">
              <a:latin typeface="Arial Narrow"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r>
              <a:rPr lang="fr-FR" altLang="fr-FR" smtClean="0"/>
              <a:t>Dans les reco ADA  EASD  la place était  faite à toutes les molécules   , les anciennes  et les nouvelles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42975" eaLnBrk="0" hangingPunct="0">
              <a:defRPr>
                <a:solidFill>
                  <a:schemeClr val="tx1"/>
                </a:solidFill>
                <a:latin typeface="Verdana" pitchFamily="34" charset="0"/>
              </a:defRPr>
            </a:lvl1pPr>
            <a:lvl2pPr marL="742950" indent="-285750" defTabSz="942975" eaLnBrk="0" hangingPunct="0">
              <a:defRPr>
                <a:solidFill>
                  <a:schemeClr val="tx1"/>
                </a:solidFill>
                <a:latin typeface="Verdana" pitchFamily="34" charset="0"/>
              </a:defRPr>
            </a:lvl2pPr>
            <a:lvl3pPr marL="1143000" indent="-228600" defTabSz="942975" eaLnBrk="0" hangingPunct="0">
              <a:defRPr>
                <a:solidFill>
                  <a:schemeClr val="tx1"/>
                </a:solidFill>
                <a:latin typeface="Verdana" pitchFamily="34" charset="0"/>
              </a:defRPr>
            </a:lvl3pPr>
            <a:lvl4pPr marL="1600200" indent="-228600" defTabSz="942975" eaLnBrk="0" hangingPunct="0">
              <a:defRPr>
                <a:solidFill>
                  <a:schemeClr val="tx1"/>
                </a:solidFill>
                <a:latin typeface="Verdana" pitchFamily="34" charset="0"/>
              </a:defRPr>
            </a:lvl4pPr>
            <a:lvl5pPr marL="2057400" indent="-228600" defTabSz="942975" eaLnBrk="0" hangingPunct="0">
              <a:defRPr>
                <a:solidFill>
                  <a:schemeClr val="tx1"/>
                </a:solidFill>
                <a:latin typeface="Verdana" pitchFamily="34" charset="0"/>
              </a:defRPr>
            </a:lvl5pPr>
            <a:lvl6pPr marL="2514600" indent="-228600" defTabSz="942975" eaLnBrk="0" fontAlgn="base" hangingPunct="0">
              <a:spcBef>
                <a:spcPct val="0"/>
              </a:spcBef>
              <a:spcAft>
                <a:spcPct val="0"/>
              </a:spcAft>
              <a:defRPr>
                <a:solidFill>
                  <a:schemeClr val="tx1"/>
                </a:solidFill>
                <a:latin typeface="Verdana" pitchFamily="34" charset="0"/>
              </a:defRPr>
            </a:lvl6pPr>
            <a:lvl7pPr marL="2971800" indent="-228600" defTabSz="942975" eaLnBrk="0" fontAlgn="base" hangingPunct="0">
              <a:spcBef>
                <a:spcPct val="0"/>
              </a:spcBef>
              <a:spcAft>
                <a:spcPct val="0"/>
              </a:spcAft>
              <a:defRPr>
                <a:solidFill>
                  <a:schemeClr val="tx1"/>
                </a:solidFill>
                <a:latin typeface="Verdana" pitchFamily="34" charset="0"/>
              </a:defRPr>
            </a:lvl7pPr>
            <a:lvl8pPr marL="3429000" indent="-228600" defTabSz="942975" eaLnBrk="0" fontAlgn="base" hangingPunct="0">
              <a:spcBef>
                <a:spcPct val="0"/>
              </a:spcBef>
              <a:spcAft>
                <a:spcPct val="0"/>
              </a:spcAft>
              <a:defRPr>
                <a:solidFill>
                  <a:schemeClr val="tx1"/>
                </a:solidFill>
                <a:latin typeface="Verdana" pitchFamily="34" charset="0"/>
              </a:defRPr>
            </a:lvl8pPr>
            <a:lvl9pPr marL="3886200" indent="-228600" defTabSz="942975" eaLnBrk="0" fontAlgn="base" hangingPunct="0">
              <a:spcBef>
                <a:spcPct val="0"/>
              </a:spcBef>
              <a:spcAft>
                <a:spcPct val="0"/>
              </a:spcAft>
              <a:defRPr>
                <a:solidFill>
                  <a:schemeClr val="tx1"/>
                </a:solidFill>
                <a:latin typeface="Verdana" pitchFamily="34" charset="0"/>
              </a:defRPr>
            </a:lvl9pPr>
          </a:lstStyle>
          <a:p>
            <a:pPr eaLnBrk="1" hangingPunct="1"/>
            <a:fld id="{306C7724-0FCE-4E35-91B0-173FF4F4DDF1}" type="slidenum">
              <a:rPr lang="fr-FR" altLang="fr-FR">
                <a:latin typeface="Arial Narrow" pitchFamily="34" charset="0"/>
              </a:rPr>
              <a:pPr eaLnBrk="1" hangingPunct="1"/>
              <a:t>8</a:t>
            </a:fld>
            <a:endParaRPr lang="fr-FR" altLang="fr-FR">
              <a:latin typeface="Arial Narrow"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fr-FR" altLang="fr-FR" sz="900" smtClean="0">
                <a:solidFill>
                  <a:srgbClr val="FFCCFF"/>
                </a:solidFill>
                <a:latin typeface="Arial" charset="0"/>
              </a:rPr>
              <a:t>Là ou tout le monde  s’accorde à peu près  c’est  sur  l’objectif de l’HbA1C </a:t>
            </a:r>
          </a:p>
          <a:p>
            <a:pPr eaLnBrk="1" hangingPunct="1"/>
            <a:endParaRPr lang="fr-FR" altLang="fr-FR" sz="900" smtClean="0">
              <a:solidFill>
                <a:srgbClr val="FFCCFF"/>
              </a:solidFill>
              <a:latin typeface="Arial" charset="0"/>
            </a:endParaRPr>
          </a:p>
          <a:p>
            <a:pPr eaLnBrk="1" hangingPunct="1"/>
            <a:endParaRPr lang="fr-FR" altLang="fr-FR" sz="900" smtClean="0">
              <a:solidFill>
                <a:srgbClr val="FFCCFF"/>
              </a:solidFill>
              <a:latin typeface="Arial" charset="0"/>
            </a:endParaRPr>
          </a:p>
          <a:p>
            <a:pPr eaLnBrk="1" hangingPunct="1"/>
            <a:r>
              <a:rPr lang="fr-FR" altLang="fr-FR" sz="900" smtClean="0">
                <a:solidFill>
                  <a:srgbClr val="FFCCFF"/>
                </a:solidFill>
                <a:latin typeface="Arial" charset="0"/>
              </a:rPr>
              <a:t>Mais enfait  c’est  ce que l’on faisait déjà depuis longtemps.</a:t>
            </a:r>
          </a:p>
          <a:p>
            <a:pPr eaLnBrk="1" hangingPunct="1"/>
            <a:endParaRPr lang="fr-FR" altLang="fr-FR" sz="900" smtClean="0">
              <a:solidFill>
                <a:srgbClr val="FFCCFF"/>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31C6D-7841-4681-9CD9-13055B4D2C02}" type="slidenum">
              <a:rPr lang="fr-FR" altLang="fr-FR"/>
              <a:pPr/>
              <a:t>13</a:t>
            </a:fld>
            <a:endParaRPr lang="fr-FR" altLang="fr-FR"/>
          </a:p>
        </p:txBody>
      </p:sp>
      <p:sp>
        <p:nvSpPr>
          <p:cNvPr id="966658" name="Rectangle 2"/>
          <p:cNvSpPr>
            <a:spLocks noGrp="1" noRot="1" noChangeAspect="1" noChangeArrowheads="1" noTextEdit="1"/>
          </p:cNvSpPr>
          <p:nvPr>
            <p:ph type="sldImg"/>
          </p:nvPr>
        </p:nvSpPr>
        <p:spPr>
          <a:xfrm>
            <a:off x="690563" y="739775"/>
            <a:ext cx="5337175" cy="3695700"/>
          </a:xfrm>
          <a:ln/>
        </p:spPr>
      </p:sp>
      <p:sp>
        <p:nvSpPr>
          <p:cNvPr id="966659" name="Rectangle 3"/>
          <p:cNvSpPr>
            <a:spLocks noGrp="1" noChangeArrowheads="1"/>
          </p:cNvSpPr>
          <p:nvPr>
            <p:ph type="body" idx="1"/>
          </p:nvPr>
        </p:nvSpPr>
        <p:spPr>
          <a:xfrm>
            <a:off x="671513" y="4681538"/>
            <a:ext cx="5375275" cy="4433887"/>
          </a:xfrm>
          <a:ln/>
        </p:spPr>
        <p:txBody>
          <a:bodyPr/>
          <a:lstStyle/>
          <a:p>
            <a:pPr>
              <a:lnSpc>
                <a:spcPct val="90000"/>
              </a:lnSpc>
            </a:pPr>
            <a:r>
              <a:rPr lang="fr-FR" altLang="fr-FR" sz="1000"/>
              <a:t>Grimaldi :</a:t>
            </a:r>
          </a:p>
          <a:p>
            <a:pPr>
              <a:lnSpc>
                <a:spcPct val="90000"/>
              </a:lnSpc>
            </a:pPr>
            <a:r>
              <a:rPr lang="fr-FR" altLang="fr-FR" sz="1000"/>
              <a:t>Le diabète de type 2 associe 2 anomalies:</a:t>
            </a:r>
          </a:p>
          <a:p>
            <a:pPr>
              <a:lnSpc>
                <a:spcPct val="90000"/>
              </a:lnSpc>
            </a:pPr>
            <a:r>
              <a:rPr lang="fr-FR" altLang="fr-FR" sz="1000"/>
              <a:t>D’une part une insulinorésistance, d’autre part une carence insulinique d’abord relative puis absolue.</a:t>
            </a:r>
          </a:p>
          <a:p>
            <a:pPr>
              <a:lnSpc>
                <a:spcPct val="90000"/>
              </a:lnSpc>
            </a:pPr>
            <a:r>
              <a:rPr lang="fr-FR" altLang="fr-FR" sz="1000"/>
              <a:t>Evolution progressive ineluctable du diabète vers l’aggravation avec une augmentation de l’HbA1C de  0,2 point /an malgré le TTT.</a:t>
            </a:r>
          </a:p>
          <a:p>
            <a:pPr>
              <a:lnSpc>
                <a:spcPct val="90000"/>
              </a:lnSpc>
            </a:pPr>
            <a:r>
              <a:rPr lang="fr-FR" altLang="fr-FR" sz="1000"/>
              <a:t>Ceci est du a l’aggravation de la carence insulinosecrétoire.</a:t>
            </a:r>
          </a:p>
          <a:p>
            <a:pPr>
              <a:lnSpc>
                <a:spcPct val="90000"/>
              </a:lnSpc>
            </a:pPr>
            <a:r>
              <a:rPr lang="fr-FR" altLang="fr-FR" sz="1000"/>
              <a:t>Augmentation de la glycémie à jeun due a une augmentation de la production hépatique de glucose secondaire à la carence en insuline et a l’augmentation des acides gras libres emballant la néoglucogénèse.</a:t>
            </a:r>
          </a:p>
          <a:p>
            <a:pPr>
              <a:lnSpc>
                <a:spcPct val="90000"/>
              </a:lnSpc>
            </a:pPr>
            <a:endParaRPr lang="fr-FR" altLang="fr-FR" sz="1000"/>
          </a:p>
          <a:p>
            <a:pPr>
              <a:lnSpc>
                <a:spcPct val="90000"/>
              </a:lnSpc>
            </a:pPr>
            <a:endParaRPr lang="fr-FR" altLang="fr-FR" sz="1000"/>
          </a:p>
          <a:p>
            <a:pPr>
              <a:lnSpc>
                <a:spcPct val="90000"/>
              </a:lnSpc>
            </a:pPr>
            <a:r>
              <a:rPr lang="fr-FR" altLang="fr-FR" sz="1000"/>
              <a:t>( topo glucov:) Dès le début, avant l’établissement d’un diabète de type 2 cliniquement patent, la sensibilité à l’insuline diminue, s’accompagnant d’une augmentation compensatrice de la sécrétion d’insuline. A cette étape, le sujet développe une tolérance au glucose altérée et peut devenir obèse.</a:t>
            </a:r>
            <a:endParaRPr lang="en-GB" altLang="fr-FR" sz="1000"/>
          </a:p>
          <a:p>
            <a:pPr>
              <a:lnSpc>
                <a:spcPct val="90000"/>
              </a:lnSpc>
            </a:pPr>
            <a:r>
              <a:rPr lang="fr-FR" altLang="fr-FR" sz="1000"/>
              <a:t>Plus tard, comme la résistance à l’insuline augmente et les cellules bêta ne parviennent plus à secréter suffisamment d’insuline pour contrôler la glycémie, le diagnostic de diabète de type 2 avec hyperglycémie caractérisée se pose.</a:t>
            </a:r>
            <a:endParaRPr lang="en-GB" altLang="fr-FR" sz="1000"/>
          </a:p>
          <a:p>
            <a:pPr>
              <a:lnSpc>
                <a:spcPct val="90000"/>
              </a:lnSpc>
            </a:pPr>
            <a:r>
              <a:rPr lang="fr-FR" altLang="fr-FR" sz="1000"/>
              <a:t>La double endocrinopathie de résistance à l’insuline et de dysfonction des cellules bêta continue à s’aggraver avec le temps, conduisant au développement d’une hyperglycémie plus sévère suivie du développement de complications du diabète.</a:t>
            </a:r>
            <a:r>
              <a:rPr lang="en-GB" altLang="fr-FR" sz="1000"/>
              <a:t>	</a:t>
            </a:r>
          </a:p>
          <a:p>
            <a:pPr>
              <a:lnSpc>
                <a:spcPct val="90000"/>
              </a:lnSpc>
            </a:pPr>
            <a:r>
              <a:rPr lang="en-GB" altLang="fr-FR" sz="1000"/>
              <a:t>DeFronzo RA, Bonadonna RC, Ferrannini E. Pathogenesis of NIDDM. A balanced overview. Diabetes Care 1992;15:318-68.</a:t>
            </a:r>
          </a:p>
          <a:p>
            <a:pPr>
              <a:lnSpc>
                <a:spcPct val="90000"/>
              </a:lnSpc>
            </a:pPr>
            <a:endParaRPr lang="en-GB" altLang="fr-FR" sz="1000"/>
          </a:p>
          <a:p>
            <a:pPr>
              <a:lnSpc>
                <a:spcPct val="90000"/>
              </a:lnSpc>
            </a:pPr>
            <a:endParaRPr lang="fr-FR" altLang="fr-F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C5CB8-CDF1-4D2C-A514-B65CB2AE695A}" type="slidenum">
              <a:rPr lang="fr-FR" altLang="fr-FR"/>
              <a:pPr/>
              <a:t>15</a:t>
            </a:fld>
            <a:endParaRPr lang="fr-FR" altLang="fr-FR"/>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a:ln/>
        </p:spPr>
        <p:txBody>
          <a:bodyP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44244-8596-4C57-8398-47FF51ADAAA1}" type="slidenum">
              <a:rPr lang="fr-FR" altLang="fr-FR"/>
              <a:pPr/>
              <a:t>23</a:t>
            </a:fld>
            <a:endParaRPr lang="fr-FR" altLang="fr-FR"/>
          </a:p>
        </p:txBody>
      </p:sp>
      <p:sp>
        <p:nvSpPr>
          <p:cNvPr id="932866" name="Rectangle 2"/>
          <p:cNvSpPr>
            <a:spLocks noGrp="1" noRot="1" noChangeAspect="1" noChangeArrowheads="1" noTextEdit="1"/>
          </p:cNvSpPr>
          <p:nvPr>
            <p:ph type="sldImg"/>
          </p:nvPr>
        </p:nvSpPr>
        <p:spPr>
          <a:xfrm>
            <a:off x="865188" y="858838"/>
            <a:ext cx="4989512" cy="3454400"/>
          </a:xfrm>
          <a:ln/>
        </p:spPr>
      </p:sp>
      <p:sp>
        <p:nvSpPr>
          <p:cNvPr id="932867" name="Rectangle 3"/>
          <p:cNvSpPr>
            <a:spLocks noGrp="1" noChangeArrowheads="1"/>
          </p:cNvSpPr>
          <p:nvPr>
            <p:ph type="body" idx="1"/>
          </p:nvPr>
        </p:nvSpPr>
        <p:spPr>
          <a:xfrm>
            <a:off x="895350" y="4681538"/>
            <a:ext cx="4927600" cy="4433887"/>
          </a:xfrm>
          <a:ln/>
        </p:spPr>
        <p:txBody>
          <a:bodyPr lIns="90608" tIns="45304" rIns="90608" bIns="45304"/>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4E46E-AF9E-40C1-9E02-E82FF65E16D5}" type="slidenum">
              <a:rPr lang="fr-FR" altLang="fr-FR"/>
              <a:pPr/>
              <a:t>25</a:t>
            </a:fld>
            <a:endParaRPr lang="fr-FR" altLang="fr-FR"/>
          </a:p>
        </p:txBody>
      </p:sp>
      <p:sp>
        <p:nvSpPr>
          <p:cNvPr id="920578" name="Rectangle 2"/>
          <p:cNvSpPr>
            <a:spLocks noGrp="1" noRot="1" noChangeAspect="1" noChangeArrowheads="1" noTextEdit="1"/>
          </p:cNvSpPr>
          <p:nvPr>
            <p:ph type="sldImg"/>
          </p:nvPr>
        </p:nvSpPr>
        <p:spPr>
          <a:xfrm>
            <a:off x="865188" y="858838"/>
            <a:ext cx="4989512" cy="3454400"/>
          </a:xfrm>
          <a:ln/>
        </p:spPr>
      </p:sp>
      <p:sp>
        <p:nvSpPr>
          <p:cNvPr id="920579" name="Rectangle 3"/>
          <p:cNvSpPr>
            <a:spLocks noGrp="1" noChangeArrowheads="1"/>
          </p:cNvSpPr>
          <p:nvPr>
            <p:ph type="body" idx="1"/>
          </p:nvPr>
        </p:nvSpPr>
        <p:spPr>
          <a:xfrm>
            <a:off x="895350" y="4681538"/>
            <a:ext cx="4927600" cy="4433887"/>
          </a:xfrm>
          <a:ln/>
        </p:spPr>
        <p:txBody>
          <a:bodyPr lIns="90608" tIns="45304" rIns="90608" bIns="45304"/>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68354" name="Group 2"/>
          <p:cNvGrpSpPr>
            <a:grpSpLocks/>
          </p:cNvGrpSpPr>
          <p:nvPr/>
        </p:nvGrpSpPr>
        <p:grpSpPr bwMode="auto">
          <a:xfrm>
            <a:off x="0" y="0"/>
            <a:ext cx="9902825" cy="6850063"/>
            <a:chOff x="0" y="0"/>
            <a:chExt cx="5758" cy="4315"/>
          </a:xfrm>
        </p:grpSpPr>
        <p:grpSp>
          <p:nvGrpSpPr>
            <p:cNvPr id="868355" name="Group 3"/>
            <p:cNvGrpSpPr>
              <a:grpSpLocks/>
            </p:cNvGrpSpPr>
            <p:nvPr userDrawn="1"/>
          </p:nvGrpSpPr>
          <p:grpSpPr bwMode="auto">
            <a:xfrm>
              <a:off x="1728" y="2230"/>
              <a:ext cx="4027" cy="2085"/>
              <a:chOff x="1728" y="2230"/>
              <a:chExt cx="4027" cy="2085"/>
            </a:xfrm>
          </p:grpSpPr>
          <p:sp>
            <p:nvSpPr>
              <p:cNvPr id="868356"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357"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358"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359"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360"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68361"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362"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68363" name="Rectangle 11"/>
          <p:cNvSpPr>
            <a:spLocks noGrp="1" noChangeArrowheads="1"/>
          </p:cNvSpPr>
          <p:nvPr>
            <p:ph type="ctrTitle" sz="quarter"/>
          </p:nvPr>
        </p:nvSpPr>
        <p:spPr>
          <a:xfrm>
            <a:off x="742950" y="1736725"/>
            <a:ext cx="8420100" cy="1920875"/>
          </a:xfrm>
        </p:spPr>
        <p:txBody>
          <a:bodyPr/>
          <a:lstStyle>
            <a:lvl1pPr>
              <a:defRPr sz="6000"/>
            </a:lvl1pPr>
          </a:lstStyle>
          <a:p>
            <a:pPr lvl="0"/>
            <a:r>
              <a:rPr lang="fr-FR" altLang="fr-FR" noProof="0" smtClean="0"/>
              <a:t>Cliquez pour modifier le style du titre</a:t>
            </a:r>
          </a:p>
        </p:txBody>
      </p:sp>
      <p:sp>
        <p:nvSpPr>
          <p:cNvPr id="868364" name="Rectangle 12"/>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a:lvl1pPr>
          </a:lstStyle>
          <a:p>
            <a:pPr lvl="0"/>
            <a:r>
              <a:rPr lang="fr-FR" altLang="fr-FR" noProof="0" smtClean="0"/>
              <a:t>Cliquez pour modifier le style des sous-titres du masque</a:t>
            </a:r>
          </a:p>
        </p:txBody>
      </p:sp>
      <p:sp>
        <p:nvSpPr>
          <p:cNvPr id="868365" name="Rectangle 13"/>
          <p:cNvSpPr>
            <a:spLocks noGrp="1" noChangeArrowheads="1"/>
          </p:cNvSpPr>
          <p:nvPr>
            <p:ph type="dt" sz="quarter" idx="2"/>
          </p:nvPr>
        </p:nvSpPr>
        <p:spPr>
          <a:xfrm>
            <a:off x="495300" y="6248400"/>
            <a:ext cx="2311400" cy="476250"/>
          </a:xfrm>
        </p:spPr>
        <p:txBody>
          <a:bodyPr/>
          <a:lstStyle>
            <a:lvl1pPr>
              <a:defRPr/>
            </a:lvl1pPr>
          </a:lstStyle>
          <a:p>
            <a:r>
              <a:rPr lang="fr-FR" altLang="fr-FR"/>
              <a:t>29/012005</a:t>
            </a:r>
          </a:p>
        </p:txBody>
      </p:sp>
      <p:sp>
        <p:nvSpPr>
          <p:cNvPr id="868366" name="Rectangle 14"/>
          <p:cNvSpPr>
            <a:spLocks noGrp="1" noChangeArrowheads="1"/>
          </p:cNvSpPr>
          <p:nvPr>
            <p:ph type="ftr" sz="quarter" idx="3"/>
          </p:nvPr>
        </p:nvSpPr>
        <p:spPr>
          <a:xfrm>
            <a:off x="3384550" y="6251575"/>
            <a:ext cx="3136900" cy="476250"/>
          </a:xfrm>
        </p:spPr>
        <p:txBody>
          <a:bodyPr/>
          <a:lstStyle>
            <a:lvl1pPr>
              <a:defRPr/>
            </a:lvl1pPr>
          </a:lstStyle>
          <a:p>
            <a:endParaRPr lang="fr-FR" altLang="fr-FR"/>
          </a:p>
        </p:txBody>
      </p:sp>
      <p:sp>
        <p:nvSpPr>
          <p:cNvPr id="868367" name="Rectangle 15"/>
          <p:cNvSpPr>
            <a:spLocks noGrp="1" noChangeArrowheads="1"/>
          </p:cNvSpPr>
          <p:nvPr>
            <p:ph type="sldNum" sz="quarter" idx="4"/>
          </p:nvPr>
        </p:nvSpPr>
        <p:spPr>
          <a:xfrm>
            <a:off x="7099300" y="6254750"/>
            <a:ext cx="2311400" cy="476250"/>
          </a:xfrm>
        </p:spPr>
        <p:txBody>
          <a:bodyPr/>
          <a:lstStyle>
            <a:lvl1pPr>
              <a:defRPr/>
            </a:lvl1pPr>
          </a:lstStyle>
          <a:p>
            <a:fld id="{371979E7-4C4A-4643-A552-02DE5BC2015A}" type="slidenum">
              <a:rPr lang="fr-FR" altLang="fr-FR"/>
              <a:pPr/>
              <a:t>‹N°›</a:t>
            </a:fld>
            <a:endParaRPr lang="fr-FR" altLang="fr-FR"/>
          </a:p>
        </p:txBody>
      </p:sp>
      <p:sp>
        <p:nvSpPr>
          <p:cNvPr id="868368" name="Rectangle 16"/>
          <p:cNvSpPr>
            <a:spLocks noChangeArrowheads="1"/>
          </p:cNvSpPr>
          <p:nvPr userDrawn="1"/>
        </p:nvSpPr>
        <p:spPr bwMode="auto">
          <a:xfrm>
            <a:off x="8337550" y="0"/>
            <a:ext cx="156845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8369" name="Rectangle 17"/>
          <p:cNvSpPr>
            <a:spLocks noChangeArrowheads="1"/>
          </p:cNvSpPr>
          <p:nvPr userDrawn="1"/>
        </p:nvSpPr>
        <p:spPr bwMode="auto">
          <a:xfrm>
            <a:off x="0" y="0"/>
            <a:ext cx="577850" cy="6858000"/>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99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p:txBody>
          <a:bodyPr/>
          <a:lstStyle>
            <a:lvl1pPr>
              <a:defRPr/>
            </a:lvl1pPr>
          </a:lstStyle>
          <a:p>
            <a:fld id="{AEE91BD4-EC33-4C39-A328-F4BA8B4EA869}" type="slidenum">
              <a:rPr lang="fr-FR" altLang="fr-FR"/>
              <a:pPr/>
              <a:t>‹N°›</a:t>
            </a:fld>
            <a:endParaRPr lang="fr-FR" altLang="fr-FR"/>
          </a:p>
        </p:txBody>
      </p:sp>
      <p:sp>
        <p:nvSpPr>
          <p:cNvPr id="6" name="Espace réservé du pied de page 5"/>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266476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p:txBody>
          <a:bodyPr/>
          <a:lstStyle>
            <a:lvl1pPr>
              <a:defRPr/>
            </a:lvl1pPr>
          </a:lstStyle>
          <a:p>
            <a:fld id="{23C042DA-19A7-41FE-87B5-90ADE2B64B55}" type="slidenum">
              <a:rPr lang="fr-FR" altLang="fr-FR"/>
              <a:pPr/>
              <a:t>‹N°›</a:t>
            </a:fld>
            <a:endParaRPr lang="fr-FR" altLang="fr-FR"/>
          </a:p>
        </p:txBody>
      </p:sp>
      <p:sp>
        <p:nvSpPr>
          <p:cNvPr id="6" name="Espace réservé du pied de page 5"/>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6081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495300" y="1600200"/>
            <a:ext cx="8915400" cy="4525963"/>
          </a:xfrm>
        </p:spPr>
        <p:txBody>
          <a:bodyPr/>
          <a:lstStyle/>
          <a:p>
            <a:endParaRPr lang="fr-FR"/>
          </a:p>
        </p:txBody>
      </p:sp>
      <p:sp>
        <p:nvSpPr>
          <p:cNvPr id="4" name="Espace réservé de la date 3"/>
          <p:cNvSpPr>
            <a:spLocks noGrp="1"/>
          </p:cNvSpPr>
          <p:nvPr>
            <p:ph type="dt" sz="half" idx="10"/>
          </p:nvPr>
        </p:nvSpPr>
        <p:spPr>
          <a:xfrm>
            <a:off x="495300" y="6251575"/>
            <a:ext cx="2311400" cy="476250"/>
          </a:xfrm>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a:xfrm>
            <a:off x="7099300" y="6248400"/>
            <a:ext cx="2311400" cy="476250"/>
          </a:xfrm>
        </p:spPr>
        <p:txBody>
          <a:bodyPr/>
          <a:lstStyle>
            <a:lvl1pPr>
              <a:defRPr/>
            </a:lvl1pPr>
          </a:lstStyle>
          <a:p>
            <a:fld id="{A0714989-54F9-422E-BA7C-2C92DEDFF717}" type="slidenum">
              <a:rPr lang="fr-FR" altLang="fr-FR"/>
              <a:pPr/>
              <a:t>‹N°›</a:t>
            </a:fld>
            <a:endParaRPr lang="fr-FR" altLang="fr-FR"/>
          </a:p>
        </p:txBody>
      </p:sp>
      <p:sp>
        <p:nvSpPr>
          <p:cNvPr id="6" name="Espace réservé du pied de page 5"/>
          <p:cNvSpPr>
            <a:spLocks noGrp="1"/>
          </p:cNvSpPr>
          <p:nvPr>
            <p:ph type="ftr" sz="quarter" idx="12"/>
          </p:nvPr>
        </p:nvSpPr>
        <p:spPr>
          <a:xfrm>
            <a:off x="3384550" y="6248400"/>
            <a:ext cx="3136900" cy="476250"/>
          </a:xfrm>
        </p:spPr>
        <p:txBody>
          <a:bodyPr/>
          <a:lstStyle>
            <a:lvl1pPr>
              <a:defRPr/>
            </a:lvl1pPr>
          </a:lstStyle>
          <a:p>
            <a:endParaRPr lang="fr-FR" altLang="fr-FR"/>
          </a:p>
        </p:txBody>
      </p:sp>
    </p:spTree>
    <p:extLst>
      <p:ext uri="{BB962C8B-B14F-4D97-AF65-F5344CB8AC3E}">
        <p14:creationId xmlns:p14="http://schemas.microsoft.com/office/powerpoint/2010/main" val="105444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95300" y="1600200"/>
            <a:ext cx="8915400" cy="4525963"/>
          </a:xfrm>
        </p:spPr>
        <p:txBody>
          <a:bodyPr/>
          <a:lstStyle/>
          <a:p>
            <a:endParaRPr lang="fr-FR"/>
          </a:p>
        </p:txBody>
      </p:sp>
      <p:sp>
        <p:nvSpPr>
          <p:cNvPr id="4" name="Espace réservé de la date 3"/>
          <p:cNvSpPr>
            <a:spLocks noGrp="1"/>
          </p:cNvSpPr>
          <p:nvPr>
            <p:ph type="dt" sz="half" idx="10"/>
          </p:nvPr>
        </p:nvSpPr>
        <p:spPr>
          <a:xfrm>
            <a:off x="495300" y="6251575"/>
            <a:ext cx="2311400" cy="476250"/>
          </a:xfrm>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a:xfrm>
            <a:off x="7099300" y="6248400"/>
            <a:ext cx="2311400" cy="476250"/>
          </a:xfrm>
        </p:spPr>
        <p:txBody>
          <a:bodyPr/>
          <a:lstStyle>
            <a:lvl1pPr>
              <a:defRPr/>
            </a:lvl1pPr>
          </a:lstStyle>
          <a:p>
            <a:fld id="{5D3F3358-63EB-4C05-8675-7B6B561FB12F}" type="slidenum">
              <a:rPr lang="fr-FR" altLang="fr-FR"/>
              <a:pPr/>
              <a:t>‹N°›</a:t>
            </a:fld>
            <a:endParaRPr lang="fr-FR" altLang="fr-FR"/>
          </a:p>
        </p:txBody>
      </p:sp>
      <p:sp>
        <p:nvSpPr>
          <p:cNvPr id="6" name="Espace réservé du pied de page 5"/>
          <p:cNvSpPr>
            <a:spLocks noGrp="1"/>
          </p:cNvSpPr>
          <p:nvPr>
            <p:ph type="ftr" sz="quarter" idx="12"/>
          </p:nvPr>
        </p:nvSpPr>
        <p:spPr>
          <a:xfrm>
            <a:off x="3384550" y="6248400"/>
            <a:ext cx="3136900" cy="476250"/>
          </a:xfrm>
        </p:spPr>
        <p:txBody>
          <a:bodyPr/>
          <a:lstStyle>
            <a:lvl1pPr>
              <a:defRPr/>
            </a:lvl1pPr>
          </a:lstStyle>
          <a:p>
            <a:endParaRPr lang="fr-FR" altLang="fr-FR"/>
          </a:p>
        </p:txBody>
      </p:sp>
    </p:spTree>
    <p:extLst>
      <p:ext uri="{BB962C8B-B14F-4D97-AF65-F5344CB8AC3E}">
        <p14:creationId xmlns:p14="http://schemas.microsoft.com/office/powerpoint/2010/main" val="2843637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95300" y="1600200"/>
            <a:ext cx="43815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95300" y="6251575"/>
            <a:ext cx="2311400" cy="476250"/>
          </a:xfrm>
        </p:spPr>
        <p:txBody>
          <a:bodyPr/>
          <a:lstStyle>
            <a:lvl1pPr>
              <a:defRPr/>
            </a:lvl1pPr>
          </a:lstStyle>
          <a:p>
            <a:r>
              <a:rPr lang="fr-FR" altLang="fr-FR"/>
              <a:t>29/012005</a:t>
            </a:r>
          </a:p>
        </p:txBody>
      </p:sp>
      <p:sp>
        <p:nvSpPr>
          <p:cNvPr id="6" name="Espace réservé du numéro de diapositive 5"/>
          <p:cNvSpPr>
            <a:spLocks noGrp="1"/>
          </p:cNvSpPr>
          <p:nvPr>
            <p:ph type="sldNum" sz="quarter" idx="11"/>
          </p:nvPr>
        </p:nvSpPr>
        <p:spPr>
          <a:xfrm>
            <a:off x="7099300" y="6248400"/>
            <a:ext cx="2311400" cy="476250"/>
          </a:xfrm>
        </p:spPr>
        <p:txBody>
          <a:bodyPr/>
          <a:lstStyle>
            <a:lvl1pPr>
              <a:defRPr/>
            </a:lvl1pPr>
          </a:lstStyle>
          <a:p>
            <a:fld id="{DE299A8B-B2AA-4265-83D2-E086E4FFCD0B}" type="slidenum">
              <a:rPr lang="fr-FR" altLang="fr-FR"/>
              <a:pPr/>
              <a:t>‹N°›</a:t>
            </a:fld>
            <a:endParaRPr lang="fr-FR" altLang="fr-FR"/>
          </a:p>
        </p:txBody>
      </p:sp>
      <p:sp>
        <p:nvSpPr>
          <p:cNvPr id="7" name="Espace réservé du pied de page 6"/>
          <p:cNvSpPr>
            <a:spLocks noGrp="1"/>
          </p:cNvSpPr>
          <p:nvPr>
            <p:ph type="ftr" sz="quarter" idx="12"/>
          </p:nvPr>
        </p:nvSpPr>
        <p:spPr>
          <a:xfrm>
            <a:off x="3384550" y="6248400"/>
            <a:ext cx="3136900" cy="476250"/>
          </a:xfrm>
        </p:spPr>
        <p:txBody>
          <a:bodyPr/>
          <a:lstStyle>
            <a:lvl1pPr>
              <a:defRPr/>
            </a:lvl1pPr>
          </a:lstStyle>
          <a:p>
            <a:endParaRPr lang="fr-FR" altLang="fr-FR"/>
          </a:p>
        </p:txBody>
      </p:sp>
    </p:spTree>
    <p:extLst>
      <p:ext uri="{BB962C8B-B14F-4D97-AF65-F5344CB8AC3E}">
        <p14:creationId xmlns:p14="http://schemas.microsoft.com/office/powerpoint/2010/main" val="386780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p:txBody>
          <a:bodyPr/>
          <a:lstStyle>
            <a:lvl1pPr>
              <a:defRPr/>
            </a:lvl1pPr>
          </a:lstStyle>
          <a:p>
            <a:fld id="{58592969-BD75-461A-BE95-71D513958F2F}" type="slidenum">
              <a:rPr lang="fr-FR" altLang="fr-FR"/>
              <a:pPr/>
              <a:t>‹N°›</a:t>
            </a:fld>
            <a:endParaRPr lang="fr-FR" altLang="fr-FR"/>
          </a:p>
        </p:txBody>
      </p:sp>
      <p:sp>
        <p:nvSpPr>
          <p:cNvPr id="6" name="Espace réservé du pied de page 5"/>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129312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29/012005</a:t>
            </a:r>
          </a:p>
        </p:txBody>
      </p:sp>
      <p:sp>
        <p:nvSpPr>
          <p:cNvPr id="5" name="Espace réservé du numéro de diapositive 4"/>
          <p:cNvSpPr>
            <a:spLocks noGrp="1"/>
          </p:cNvSpPr>
          <p:nvPr>
            <p:ph type="sldNum" sz="quarter" idx="11"/>
          </p:nvPr>
        </p:nvSpPr>
        <p:spPr/>
        <p:txBody>
          <a:bodyPr/>
          <a:lstStyle>
            <a:lvl1pPr>
              <a:defRPr/>
            </a:lvl1pPr>
          </a:lstStyle>
          <a:p>
            <a:fld id="{AB50271F-AE72-445B-B082-9BC5135ADC88}" type="slidenum">
              <a:rPr lang="fr-FR" altLang="fr-FR"/>
              <a:pPr/>
              <a:t>‹N°›</a:t>
            </a:fld>
            <a:endParaRPr lang="fr-FR" altLang="fr-FR"/>
          </a:p>
        </p:txBody>
      </p:sp>
      <p:sp>
        <p:nvSpPr>
          <p:cNvPr id="6" name="Espace réservé du pied de page 5"/>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125332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29/012005</a:t>
            </a:r>
          </a:p>
        </p:txBody>
      </p:sp>
      <p:sp>
        <p:nvSpPr>
          <p:cNvPr id="6" name="Espace réservé du numéro de diapositive 5"/>
          <p:cNvSpPr>
            <a:spLocks noGrp="1"/>
          </p:cNvSpPr>
          <p:nvPr>
            <p:ph type="sldNum" sz="quarter" idx="11"/>
          </p:nvPr>
        </p:nvSpPr>
        <p:spPr/>
        <p:txBody>
          <a:bodyPr/>
          <a:lstStyle>
            <a:lvl1pPr>
              <a:defRPr/>
            </a:lvl1pPr>
          </a:lstStyle>
          <a:p>
            <a:fld id="{C03F1377-8675-42EE-B613-FC6D4199BAB3}" type="slidenum">
              <a:rPr lang="fr-FR" altLang="fr-FR"/>
              <a:pPr/>
              <a:t>‹N°›</a:t>
            </a:fld>
            <a:endParaRPr lang="fr-FR" altLang="fr-FR"/>
          </a:p>
        </p:txBody>
      </p:sp>
      <p:sp>
        <p:nvSpPr>
          <p:cNvPr id="7" name="Espace réservé du pied de page 6"/>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425407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29/012005</a:t>
            </a:r>
          </a:p>
        </p:txBody>
      </p:sp>
      <p:sp>
        <p:nvSpPr>
          <p:cNvPr id="8" name="Espace réservé du numéro de diapositive 7"/>
          <p:cNvSpPr>
            <a:spLocks noGrp="1"/>
          </p:cNvSpPr>
          <p:nvPr>
            <p:ph type="sldNum" sz="quarter" idx="11"/>
          </p:nvPr>
        </p:nvSpPr>
        <p:spPr/>
        <p:txBody>
          <a:bodyPr/>
          <a:lstStyle>
            <a:lvl1pPr>
              <a:defRPr/>
            </a:lvl1pPr>
          </a:lstStyle>
          <a:p>
            <a:fld id="{5B2EC025-721F-4DB0-AAF8-C357EEE4CCE8}" type="slidenum">
              <a:rPr lang="fr-FR" altLang="fr-FR"/>
              <a:pPr/>
              <a:t>‹N°›</a:t>
            </a:fld>
            <a:endParaRPr lang="fr-FR" altLang="fr-FR"/>
          </a:p>
        </p:txBody>
      </p:sp>
      <p:sp>
        <p:nvSpPr>
          <p:cNvPr id="9" name="Espace réservé du pied de page 8"/>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342434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29/012005</a:t>
            </a:r>
          </a:p>
        </p:txBody>
      </p:sp>
      <p:sp>
        <p:nvSpPr>
          <p:cNvPr id="4" name="Espace réservé du numéro de diapositive 3"/>
          <p:cNvSpPr>
            <a:spLocks noGrp="1"/>
          </p:cNvSpPr>
          <p:nvPr>
            <p:ph type="sldNum" sz="quarter" idx="11"/>
          </p:nvPr>
        </p:nvSpPr>
        <p:spPr/>
        <p:txBody>
          <a:bodyPr/>
          <a:lstStyle>
            <a:lvl1pPr>
              <a:defRPr/>
            </a:lvl1pPr>
          </a:lstStyle>
          <a:p>
            <a:fld id="{29D3AB59-4C30-4BA3-B46F-CAFC4FEF6119}" type="slidenum">
              <a:rPr lang="fr-FR" altLang="fr-FR"/>
              <a:pPr/>
              <a:t>‹N°›</a:t>
            </a:fld>
            <a:endParaRPr lang="fr-FR" altLang="fr-FR"/>
          </a:p>
        </p:txBody>
      </p:sp>
      <p:sp>
        <p:nvSpPr>
          <p:cNvPr id="5" name="Espace réservé du pied de page 4"/>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52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29/012005</a:t>
            </a:r>
          </a:p>
        </p:txBody>
      </p:sp>
      <p:sp>
        <p:nvSpPr>
          <p:cNvPr id="3" name="Espace réservé du numéro de diapositive 2"/>
          <p:cNvSpPr>
            <a:spLocks noGrp="1"/>
          </p:cNvSpPr>
          <p:nvPr>
            <p:ph type="sldNum" sz="quarter" idx="11"/>
          </p:nvPr>
        </p:nvSpPr>
        <p:spPr/>
        <p:txBody>
          <a:bodyPr/>
          <a:lstStyle>
            <a:lvl1pPr>
              <a:defRPr/>
            </a:lvl1pPr>
          </a:lstStyle>
          <a:p>
            <a:fld id="{8BC8EE9E-85BC-4CEA-9533-0505E493A550}" type="slidenum">
              <a:rPr lang="fr-FR" altLang="fr-FR"/>
              <a:pPr/>
              <a:t>‹N°›</a:t>
            </a:fld>
            <a:endParaRPr lang="fr-FR" altLang="fr-FR"/>
          </a:p>
        </p:txBody>
      </p:sp>
      <p:sp>
        <p:nvSpPr>
          <p:cNvPr id="4" name="Espace réservé du pied de page 3"/>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23710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29/012005</a:t>
            </a:r>
          </a:p>
        </p:txBody>
      </p:sp>
      <p:sp>
        <p:nvSpPr>
          <p:cNvPr id="6" name="Espace réservé du numéro de diapositive 5"/>
          <p:cNvSpPr>
            <a:spLocks noGrp="1"/>
          </p:cNvSpPr>
          <p:nvPr>
            <p:ph type="sldNum" sz="quarter" idx="11"/>
          </p:nvPr>
        </p:nvSpPr>
        <p:spPr/>
        <p:txBody>
          <a:bodyPr/>
          <a:lstStyle>
            <a:lvl1pPr>
              <a:defRPr/>
            </a:lvl1pPr>
          </a:lstStyle>
          <a:p>
            <a:fld id="{8D436CBE-1637-4D05-ABF1-243FC9A58D8B}" type="slidenum">
              <a:rPr lang="fr-FR" altLang="fr-FR"/>
              <a:pPr/>
              <a:t>‹N°›</a:t>
            </a:fld>
            <a:endParaRPr lang="fr-FR" altLang="fr-FR"/>
          </a:p>
        </p:txBody>
      </p:sp>
      <p:sp>
        <p:nvSpPr>
          <p:cNvPr id="7" name="Espace réservé du pied de page 6"/>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275224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29/012005</a:t>
            </a:r>
          </a:p>
        </p:txBody>
      </p:sp>
      <p:sp>
        <p:nvSpPr>
          <p:cNvPr id="6" name="Espace réservé du numéro de diapositive 5"/>
          <p:cNvSpPr>
            <a:spLocks noGrp="1"/>
          </p:cNvSpPr>
          <p:nvPr>
            <p:ph type="sldNum" sz="quarter" idx="11"/>
          </p:nvPr>
        </p:nvSpPr>
        <p:spPr/>
        <p:txBody>
          <a:bodyPr/>
          <a:lstStyle>
            <a:lvl1pPr>
              <a:defRPr/>
            </a:lvl1pPr>
          </a:lstStyle>
          <a:p>
            <a:fld id="{12645313-3B12-4AD9-867C-6BB9E12F7D84}" type="slidenum">
              <a:rPr lang="fr-FR" altLang="fr-FR"/>
              <a:pPr/>
              <a:t>‹N°›</a:t>
            </a:fld>
            <a:endParaRPr lang="fr-FR" altLang="fr-FR"/>
          </a:p>
        </p:txBody>
      </p:sp>
      <p:sp>
        <p:nvSpPr>
          <p:cNvPr id="7" name="Espace réservé du pied de page 6"/>
          <p:cNvSpPr>
            <a:spLocks noGrp="1"/>
          </p:cNvSpPr>
          <p:nvPr>
            <p:ph type="ftr" sz="quarter" idx="12"/>
          </p:nvPr>
        </p:nvSpPr>
        <p:spPr/>
        <p:txBody>
          <a:bodyPr/>
          <a:lstStyle>
            <a:lvl1pPr>
              <a:defRPr/>
            </a:lvl1pPr>
          </a:lstStyle>
          <a:p>
            <a:endParaRPr lang="fr-FR" altLang="fr-FR"/>
          </a:p>
        </p:txBody>
      </p:sp>
    </p:spTree>
    <p:extLst>
      <p:ext uri="{BB962C8B-B14F-4D97-AF65-F5344CB8AC3E}">
        <p14:creationId xmlns:p14="http://schemas.microsoft.com/office/powerpoint/2010/main" val="270679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7330" name="Rectangle 2"/>
          <p:cNvSpPr>
            <a:spLocks noGrp="1" noChangeArrowheads="1"/>
          </p:cNvSpPr>
          <p:nvPr>
            <p:ph type="dt" sz="half" idx="2"/>
          </p:nvPr>
        </p:nvSpPr>
        <p:spPr bwMode="auto">
          <a:xfrm>
            <a:off x="495300" y="625157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r>
              <a:rPr lang="fr-FR" altLang="fr-FR"/>
              <a:t>29/012005</a:t>
            </a:r>
          </a:p>
        </p:txBody>
      </p:sp>
      <p:sp>
        <p:nvSpPr>
          <p:cNvPr id="867331" name="Rectangle 3"/>
          <p:cNvSpPr>
            <a:spLocks noGrp="1" noChangeArrowheads="1"/>
          </p:cNvSpPr>
          <p:nvPr>
            <p:ph type="sldNum" sz="quarter" idx="4"/>
          </p:nvPr>
        </p:nvSpPr>
        <p:spPr bwMode="auto">
          <a:xfrm>
            <a:off x="7099300" y="624840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CA502F4-27C2-4122-9155-B63D739CBA9F}" type="slidenum">
              <a:rPr lang="fr-FR" altLang="fr-FR"/>
              <a:pPr/>
              <a:t>‹N°›</a:t>
            </a:fld>
            <a:endParaRPr lang="fr-FR" altLang="fr-FR"/>
          </a:p>
        </p:txBody>
      </p:sp>
      <p:grpSp>
        <p:nvGrpSpPr>
          <p:cNvPr id="867332" name="Group 4"/>
          <p:cNvGrpSpPr>
            <a:grpSpLocks/>
          </p:cNvGrpSpPr>
          <p:nvPr/>
        </p:nvGrpSpPr>
        <p:grpSpPr bwMode="auto">
          <a:xfrm>
            <a:off x="0" y="0"/>
            <a:ext cx="9902825" cy="6850063"/>
            <a:chOff x="0" y="0"/>
            <a:chExt cx="5758" cy="4315"/>
          </a:xfrm>
        </p:grpSpPr>
        <p:grpSp>
          <p:nvGrpSpPr>
            <p:cNvPr id="867333" name="Group 5"/>
            <p:cNvGrpSpPr>
              <a:grpSpLocks/>
            </p:cNvGrpSpPr>
            <p:nvPr userDrawn="1"/>
          </p:nvGrpSpPr>
          <p:grpSpPr bwMode="auto">
            <a:xfrm>
              <a:off x="1728" y="2230"/>
              <a:ext cx="4027" cy="2085"/>
              <a:chOff x="1728" y="2230"/>
              <a:chExt cx="4027" cy="2085"/>
            </a:xfrm>
          </p:grpSpPr>
          <p:sp>
            <p:nvSpPr>
              <p:cNvPr id="86733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733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733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73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733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6733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734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67341" name="Rectangle 13"/>
          <p:cNvSpPr>
            <a:spLocks noGrp="1" noRot="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867342" name="Rectangle 14"/>
          <p:cNvSpPr>
            <a:spLocks noGrp="1" noChangeArrowheads="1"/>
          </p:cNvSpPr>
          <p:nvPr>
            <p:ph type="ftr" sz="quarter" idx="3"/>
          </p:nvPr>
        </p:nvSpPr>
        <p:spPr bwMode="auto">
          <a:xfrm>
            <a:off x="3384550" y="6248400"/>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fr-FR" altLang="fr-FR"/>
          </a:p>
        </p:txBody>
      </p:sp>
      <p:sp>
        <p:nvSpPr>
          <p:cNvPr id="867343" name="Rectangle 15"/>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867344" name="Rectangle 16"/>
          <p:cNvSpPr>
            <a:spLocks noChangeArrowheads="1"/>
          </p:cNvSpPr>
          <p:nvPr userDrawn="1"/>
        </p:nvSpPr>
        <p:spPr bwMode="auto">
          <a:xfrm>
            <a:off x="8337550" y="0"/>
            <a:ext cx="156845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7345" name="Rectangle 17"/>
          <p:cNvSpPr>
            <a:spLocks noChangeArrowheads="1"/>
          </p:cNvSpPr>
          <p:nvPr userDrawn="1"/>
        </p:nvSpPr>
        <p:spPr bwMode="auto">
          <a:xfrm>
            <a:off x="0" y="0"/>
            <a:ext cx="577850" cy="6858000"/>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99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iming>
    <p:tnLst>
      <p:par>
        <p:cTn id="1" dur="indefinite" restart="never" nodeType="tmRoot"/>
      </p:par>
    </p:tn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sldNum" sz="quarter" idx="4"/>
          </p:nvPr>
        </p:nvSpPr>
        <p:spPr/>
        <p:txBody>
          <a:bodyPr/>
          <a:lstStyle/>
          <a:p>
            <a:fld id="{598A35BB-5977-468F-BD5A-C79A091C9D67}" type="slidenum">
              <a:rPr lang="fr-FR" altLang="fr-FR"/>
              <a:pPr/>
              <a:t>1</a:t>
            </a:fld>
            <a:endParaRPr lang="fr-FR" altLang="fr-FR"/>
          </a:p>
        </p:txBody>
      </p:sp>
      <p:sp>
        <p:nvSpPr>
          <p:cNvPr id="735234" name="Rectangle 2"/>
          <p:cNvSpPr>
            <a:spLocks noGrp="1" noChangeArrowheads="1"/>
          </p:cNvSpPr>
          <p:nvPr>
            <p:ph type="ctrTitle"/>
          </p:nvPr>
        </p:nvSpPr>
        <p:spPr>
          <a:xfrm>
            <a:off x="776536" y="2348880"/>
            <a:ext cx="8420100" cy="1920875"/>
          </a:xfrm>
        </p:spPr>
        <p:txBody>
          <a:bodyPr/>
          <a:lstStyle/>
          <a:p>
            <a:r>
              <a:rPr lang="fr-FR" altLang="fr-FR" sz="4000" dirty="0" smtClean="0">
                <a:solidFill>
                  <a:schemeClr val="accent2">
                    <a:lumMod val="60000"/>
                    <a:lumOff val="40000"/>
                  </a:schemeClr>
                </a:solidFill>
                <a:latin typeface="Arial" charset="0"/>
              </a:rPr>
              <a:t>INSULINOTHERAPIE</a:t>
            </a:r>
            <a:br>
              <a:rPr lang="fr-FR" altLang="fr-FR" sz="4000" dirty="0" smtClean="0">
                <a:solidFill>
                  <a:schemeClr val="accent2">
                    <a:lumMod val="60000"/>
                    <a:lumOff val="40000"/>
                  </a:schemeClr>
                </a:solidFill>
                <a:latin typeface="Arial" charset="0"/>
              </a:rPr>
            </a:br>
            <a:r>
              <a:rPr lang="fr-FR" altLang="fr-FR" sz="4000" dirty="0" smtClean="0">
                <a:solidFill>
                  <a:schemeClr val="accent2">
                    <a:lumMod val="60000"/>
                    <a:lumOff val="40000"/>
                  </a:schemeClr>
                </a:solidFill>
                <a:latin typeface="Arial" charset="0"/>
              </a:rPr>
              <a:t>CHEZ LE PATIENT DIABETIQUE De TYPE 2 </a:t>
            </a:r>
            <a:r>
              <a:rPr lang="fr-FR" altLang="fr-FR" sz="4000" dirty="0">
                <a:solidFill>
                  <a:srgbClr val="660066"/>
                </a:solidFill>
                <a:latin typeface="Arial" charset="0"/>
              </a:rPr>
              <a:t/>
            </a:r>
            <a:br>
              <a:rPr lang="fr-FR" altLang="fr-FR" sz="4000" dirty="0">
                <a:solidFill>
                  <a:srgbClr val="660066"/>
                </a:solidFill>
                <a:latin typeface="Arial" charset="0"/>
              </a:rPr>
            </a:br>
            <a:r>
              <a:rPr lang="fr-FR" altLang="fr-FR" sz="3600" dirty="0" smtClean="0">
                <a:solidFill>
                  <a:srgbClr val="FF66CC"/>
                </a:solidFill>
                <a:latin typeface="Arial" charset="0"/>
              </a:rPr>
              <a:t>INITIATION DU TRAITEMENT  </a:t>
            </a:r>
            <a:br>
              <a:rPr lang="fr-FR" altLang="fr-FR" sz="3600" dirty="0" smtClean="0">
                <a:solidFill>
                  <a:srgbClr val="FF66CC"/>
                </a:solidFill>
                <a:latin typeface="Arial" charset="0"/>
              </a:rPr>
            </a:br>
            <a:r>
              <a:rPr lang="fr-FR" altLang="fr-FR" sz="3600" dirty="0" smtClean="0">
                <a:solidFill>
                  <a:srgbClr val="FF66CC"/>
                </a:solidFill>
                <a:latin typeface="Arial" charset="0"/>
              </a:rPr>
              <a:t>et INTENSIFICATION</a:t>
            </a:r>
            <a:r>
              <a:rPr lang="fr-FR" altLang="fr-FR" sz="4000" dirty="0" smtClean="0">
                <a:solidFill>
                  <a:srgbClr val="FF66CC"/>
                </a:solidFill>
                <a:latin typeface="Arial" charset="0"/>
              </a:rPr>
              <a:t/>
            </a:r>
            <a:br>
              <a:rPr lang="fr-FR" altLang="fr-FR" sz="4000" dirty="0" smtClean="0">
                <a:solidFill>
                  <a:srgbClr val="FF66CC"/>
                </a:solidFill>
                <a:latin typeface="Arial" charset="0"/>
              </a:rPr>
            </a:br>
            <a:r>
              <a:rPr lang="fr-FR" altLang="fr-FR" sz="4000" dirty="0" smtClean="0">
                <a:solidFill>
                  <a:srgbClr val="FF6600"/>
                </a:solidFill>
                <a:latin typeface="Arial" charset="0"/>
              </a:rPr>
              <a:t>De la théorie à la pratique </a:t>
            </a:r>
            <a:r>
              <a:rPr lang="fr-FR" altLang="fr-FR" sz="4000" dirty="0" smtClean="0">
                <a:solidFill>
                  <a:srgbClr val="FF66CC"/>
                </a:solidFill>
                <a:latin typeface="Arial" charset="0"/>
              </a:rPr>
              <a:t/>
            </a:r>
            <a:br>
              <a:rPr lang="fr-FR" altLang="fr-FR" sz="4000" dirty="0" smtClean="0">
                <a:solidFill>
                  <a:srgbClr val="FF66CC"/>
                </a:solidFill>
                <a:latin typeface="Arial" charset="0"/>
              </a:rPr>
            </a:br>
            <a:r>
              <a:rPr lang="fr-FR" altLang="fr-FR" sz="2000" dirty="0" smtClean="0">
                <a:solidFill>
                  <a:srgbClr val="FF6600"/>
                </a:solidFill>
                <a:latin typeface="Arial" charset="0"/>
              </a:rPr>
              <a:t>-Prise en compte du vécu du patient et du médecin- </a:t>
            </a:r>
            <a:r>
              <a:rPr lang="fr-FR" altLang="fr-FR" sz="4000" dirty="0" smtClean="0">
                <a:solidFill>
                  <a:srgbClr val="FF66CC"/>
                </a:solidFill>
                <a:latin typeface="Arial" charset="0"/>
              </a:rPr>
              <a:t/>
            </a:r>
            <a:br>
              <a:rPr lang="fr-FR" altLang="fr-FR" sz="4000" dirty="0" smtClean="0">
                <a:solidFill>
                  <a:srgbClr val="FF66CC"/>
                </a:solidFill>
                <a:latin typeface="Arial" charset="0"/>
              </a:rPr>
            </a:br>
            <a:endParaRPr lang="fr-FR" altLang="fr-FR" sz="4000" dirty="0">
              <a:solidFill>
                <a:srgbClr val="FFCCFF"/>
              </a:solidFill>
              <a:latin typeface="Arial" charset="0"/>
            </a:endParaRPr>
          </a:p>
        </p:txBody>
      </p:sp>
      <p:sp>
        <p:nvSpPr>
          <p:cNvPr id="735235" name="Rectangle 3"/>
          <p:cNvSpPr>
            <a:spLocks noGrp="1" noChangeArrowheads="1"/>
          </p:cNvSpPr>
          <p:nvPr>
            <p:ph type="subTitle" idx="1"/>
          </p:nvPr>
        </p:nvSpPr>
        <p:spPr>
          <a:xfrm>
            <a:off x="2590800" y="5637213"/>
            <a:ext cx="6934200" cy="1752600"/>
          </a:xfrm>
        </p:spPr>
        <p:txBody>
          <a:bodyPr/>
          <a:lstStyle/>
          <a:p>
            <a:r>
              <a:rPr lang="fr-FR" altLang="fr-FR" sz="2000">
                <a:solidFill>
                  <a:srgbClr val="FF3300"/>
                </a:solidFill>
                <a:latin typeface="Arial" charset="0"/>
              </a:rPr>
              <a:t>DR JUGIE RONGIER ANNE SOPHIE  </a:t>
            </a:r>
          </a:p>
          <a:p>
            <a:r>
              <a:rPr lang="fr-FR" altLang="fr-FR" sz="2000">
                <a:solidFill>
                  <a:srgbClr val="FF3300"/>
                </a:solidFill>
                <a:latin typeface="Arial" charset="0"/>
              </a:rPr>
              <a:t>Endocrinologue </a:t>
            </a:r>
          </a:p>
          <a:p>
            <a:r>
              <a:rPr lang="fr-FR" altLang="fr-FR" sz="2000">
                <a:solidFill>
                  <a:srgbClr val="FF3300"/>
                </a:solidFill>
                <a:latin typeface="Arial" charset="0"/>
              </a:rPr>
              <a:t>BUSSY ST GEORGES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pace réservé du numéro de diapositive 3"/>
          <p:cNvSpPr>
            <a:spLocks noGrp="1"/>
          </p:cNvSpPr>
          <p:nvPr>
            <p:ph type="sldNum" sz="quarter" idx="12"/>
          </p:nvPr>
        </p:nvSpPr>
        <p:spPr/>
        <p:txBody>
          <a:bodyPr/>
          <a:lstStyle/>
          <a:p>
            <a:pPr>
              <a:defRPr/>
            </a:pPr>
            <a:fld id="{9803EC14-B770-43C5-AD7B-41B64B85C683}" type="slidenum">
              <a:rPr lang="fr-FR"/>
              <a:pPr>
                <a:defRPr/>
              </a:pPr>
              <a:t>10</a:t>
            </a:fld>
            <a:endParaRPr lang="fr-FR"/>
          </a:p>
        </p:txBody>
      </p:sp>
      <p:graphicFrame>
        <p:nvGraphicFramePr>
          <p:cNvPr id="1086525" name="Group 61"/>
          <p:cNvGraphicFramePr>
            <a:graphicFrameLocks noGrp="1"/>
          </p:cNvGraphicFramePr>
          <p:nvPr/>
        </p:nvGraphicFramePr>
        <p:xfrm>
          <a:off x="781050" y="-5788025"/>
          <a:ext cx="7988300" cy="8431214"/>
        </p:xfrm>
        <a:graphic>
          <a:graphicData uri="http://schemas.openxmlformats.org/drawingml/2006/table">
            <a:tbl>
              <a:tblPr/>
              <a:tblGrid>
                <a:gridCol w="1223475"/>
                <a:gridCol w="5038282"/>
                <a:gridCol w="1726543"/>
              </a:tblGrid>
              <a:tr h="243850">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a typeface="Times New Roman" pitchFamily="18" charset="0"/>
                          <a:cs typeface="Arial" charset="0"/>
                        </a:rPr>
                        <a:t>Profil du patient</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86A1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rgbClr val="FFFFFF"/>
                          </a:solidFill>
                          <a:effectLst>
                            <a:outerShdw blurRad="38100" dist="38100" dir="2700000" algn="tl">
                              <a:srgbClr val="000000"/>
                            </a:outerShdw>
                          </a:effectLst>
                          <a:latin typeface="Verdana" pitchFamily="34" charset="0"/>
                          <a:ea typeface="Times New Roman" pitchFamily="18" charset="0"/>
                          <a:cs typeface="Arial" charset="0"/>
                        </a:rPr>
                        <a:t>HbA1c cible</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86A10"/>
                    </a:solidFill>
                  </a:tcPr>
                </a:tc>
              </a:tr>
              <a:tr h="243850">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Cas général</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La plupart des patients avec DT2</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tab pos="228600" algn="l"/>
                          <a:tab pos="449263" algn="l"/>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DT2 nouvellement diagnostiqué, dont l’espérance de vie est &gt; 15 ans et sans antécédent cardio-vasculaire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6,5 %</a:t>
                      </a:r>
                      <a:r>
                        <a:rPr kumimoji="0" lang="fr-FR" sz="1000" b="0" i="0" u="none" strike="noStrike" cap="none" normalizeH="0" baseline="3000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1</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310695">
                <a:tc vMerge="1">
                  <a:txBody>
                    <a:bodyPr/>
                    <a:lstStyle/>
                    <a:p>
                      <a:endParaRPr lang="fr-FR"/>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Tx/>
                        <a:buNone/>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DT2 :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avec comorbidité grave avérée et/ou une espérance de vie limitée (&lt; 5 ans)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ou avec des complications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macrovasculaires</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évoluées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ou ayant une longue durée d’évolution du diabète (&gt; 10 ans) et pour lesquels la cible de 7 % s’avère difficile à atteindre car l’intensification médicamenteuse provoque des hypoglycémies sévères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Personnes âgées</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Dites « vigoureuses » dont l’espérance de vie est jugée satisfaisante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Dites</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 « fragiles »</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à l’état de santé intermédiaire et à risque de basculer dans la catégorie des malades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53476">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Dites « malades », </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dépendantes, en mauvais état de santé en raison d’une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polypathologie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chronique évoluée génératrice de handicaps et d’un isolement social</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&lt; 9 %</a:t>
                      </a:r>
                      <a:endParaRPr kumimoji="0" lang="fr-FR" sz="1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et/ou glycémies capillaires </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préprandiales entre 1 et 2 g/l</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rowSpan="2">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endPar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endPar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Patients avec </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antécédents </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(ATCD) cardio-</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vasculaires</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Patients avec ATCD de complication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considérée comme non évoluée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767914">
                <a:tc vMerge="1">
                  <a:txBody>
                    <a:bodyPr/>
                    <a:lstStyle/>
                    <a:p>
                      <a:endParaRPr lang="fr-FR"/>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Tx/>
                        <a:buNone/>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Patients avec ATCD de complication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considérée comme évoluée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infarctus du myocarde (IDM) avec insuffisance cardiaque</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atteinte coronarienne sévère (tronc commun ou atteinte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tritronculaire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ou atteinte de l’</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interventriculaire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antérieur [IVA] proximal)</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atteinte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polyartérielle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(au moins deux territoires artériels symptomatiques)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artériopathie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oblitérante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des membres inférieurs (AOMI) symptomatique</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accident vasculaire cérébral récent (&lt; 6 mois)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43850">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Patients avec</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 insuffisance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rénale chronique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(IRC)</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IRC modérée (stades 3A</a:t>
                      </a:r>
                      <a:r>
                        <a:rPr kumimoji="0" lang="fr-FR" sz="1000" b="1" i="0" u="none" strike="noStrike" cap="none" normalizeH="0" baseline="3000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2</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et 3B)</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609626">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IRC sévère ou terminale (stades 4 et 5)</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65775">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Patientes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enceintes ou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envisageant de</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 l’être</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Avant d’envisager la grossesse</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06081">
                <a:tc v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&lt; 6,5 %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dirty="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70106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&lt; 6,5 %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et glycémies &lt; 0,95 g/l à </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jeun et &lt; 1,20 g/l en post-</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prandial à 2 heures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dirty="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9513" name="Text Box 53"/>
          <p:cNvSpPr txBox="1">
            <a:spLocks noChangeArrowheads="1"/>
          </p:cNvSpPr>
          <p:nvPr/>
        </p:nvSpPr>
        <p:spPr bwMode="auto">
          <a:xfrm>
            <a:off x="1065213" y="4221163"/>
            <a:ext cx="6497637"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fr-FR" altLang="fr-FR" sz="1200" i="1" baseline="30000">
                <a:latin typeface="Arial" charset="0"/>
              </a:rPr>
              <a:t>1</a:t>
            </a:r>
            <a:r>
              <a:rPr lang="fr-FR" altLang="fr-FR" sz="2000" i="1">
                <a:latin typeface="Times New Roman" pitchFamily="18" charset="0"/>
              </a:rPr>
              <a:t> </a:t>
            </a:r>
            <a:r>
              <a:rPr lang="fr-FR" altLang="fr-FR" sz="1200" i="1">
                <a:latin typeface="Arial" charset="0"/>
              </a:rPr>
              <a:t>Sous réserve d’être atteint par la mise en œuvre ou le renforcement des mesures hygiéno-diététiques puis, en cas d’échec, par une monothérapie orale (metformine, voire inhibiteurs des alphaglucosidases)</a:t>
            </a:r>
          </a:p>
          <a:p>
            <a:pPr algn="just" eaLnBrk="1" hangingPunct="1"/>
            <a:r>
              <a:rPr lang="fr-FR" altLang="fr-FR" sz="1200" i="1" baseline="30000">
                <a:latin typeface="Arial" charset="0"/>
              </a:rPr>
              <a:t>2 </a:t>
            </a:r>
            <a:r>
              <a:rPr lang="fr-FR" altLang="fr-FR" sz="1200" i="1">
                <a:latin typeface="Arial" charset="0"/>
              </a:rPr>
              <a:t> Stades 3A : DFG entre 45 et 59 ml/min/1,73 m², 3B : DFG entre 30 et 44 ml/min/1,73 m², stades 4 : entre 15 et 29 ml/min/1,73 m² et 5 : &lt; 15 ml/min/1,73 m²</a:t>
            </a:r>
          </a:p>
        </p:txBody>
      </p:sp>
      <p:sp>
        <p:nvSpPr>
          <p:cNvPr id="19514" name="Text Box 4"/>
          <p:cNvSpPr txBox="1">
            <a:spLocks noChangeArrowheads="1"/>
          </p:cNvSpPr>
          <p:nvPr/>
        </p:nvSpPr>
        <p:spPr bwMode="auto">
          <a:xfrm>
            <a:off x="8769350" y="0"/>
            <a:ext cx="113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fr-FR" altLang="fr-FR" sz="2400" b="1">
                <a:latin typeface="Garamond" pitchFamily="18" charset="0"/>
              </a:rPr>
              <a:t>HAS</a:t>
            </a:r>
          </a:p>
        </p:txBody>
      </p:sp>
    </p:spTree>
    <p:extLst>
      <p:ext uri="{BB962C8B-B14F-4D97-AF65-F5344CB8AC3E}">
        <p14:creationId xmlns:p14="http://schemas.microsoft.com/office/powerpoint/2010/main" val="382622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4691D71-DE97-4FC6-A685-23AC5E5FA49C}" type="slidenum">
              <a:rPr lang="fr-FR"/>
              <a:pPr>
                <a:defRPr/>
              </a:pPr>
              <a:t>11</a:t>
            </a:fld>
            <a:endParaRPr lang="fr-FR"/>
          </a:p>
        </p:txBody>
      </p:sp>
      <p:sp>
        <p:nvSpPr>
          <p:cNvPr id="20483" name="Rectangle 2"/>
          <p:cNvSpPr>
            <a:spLocks noChangeArrowheads="1"/>
          </p:cNvSpPr>
          <p:nvPr/>
        </p:nvSpPr>
        <p:spPr bwMode="auto">
          <a:xfrm>
            <a:off x="0" y="620713"/>
            <a:ext cx="9906000"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p>
        </p:txBody>
      </p:sp>
      <p:graphicFrame>
        <p:nvGraphicFramePr>
          <p:cNvPr id="20484" name="Object 3"/>
          <p:cNvGraphicFramePr>
            <a:graphicFrameLocks noGrp="1" noChangeAspect="1"/>
          </p:cNvGraphicFramePr>
          <p:nvPr>
            <p:ph idx="1"/>
          </p:nvPr>
        </p:nvGraphicFramePr>
        <p:xfrm>
          <a:off x="117475" y="660400"/>
          <a:ext cx="9671050" cy="6081713"/>
        </p:xfrm>
        <a:graphic>
          <a:graphicData uri="http://schemas.openxmlformats.org/presentationml/2006/ole">
            <mc:AlternateContent xmlns:mc="http://schemas.openxmlformats.org/markup-compatibility/2006">
              <mc:Choice xmlns:v="urn:schemas-microsoft-com:vml" Requires="v">
                <p:oleObj spid="_x0000_s1055753" name="Acrobat Document" r:id="rId3" imgW="11342857" imgH="8019048" progId="AcroExch.Document.7">
                  <p:embed/>
                </p:oleObj>
              </mc:Choice>
              <mc:Fallback>
                <p:oleObj name="Acrobat Document" r:id="rId3" imgW="11342857" imgH="8019048"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660400"/>
                        <a:ext cx="9671050" cy="608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4"/>
          <p:cNvSpPr txBox="1">
            <a:spLocks noChangeArrowheads="1"/>
          </p:cNvSpPr>
          <p:nvPr/>
        </p:nvSpPr>
        <p:spPr bwMode="auto">
          <a:xfrm>
            <a:off x="8769350" y="0"/>
            <a:ext cx="113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fr-FR" altLang="fr-FR" sz="2400" b="1">
                <a:latin typeface="Garamond" pitchFamily="18" charset="0"/>
              </a:rPr>
              <a:t>HAS</a:t>
            </a:r>
          </a:p>
        </p:txBody>
      </p:sp>
    </p:spTree>
    <p:extLst>
      <p:ext uri="{BB962C8B-B14F-4D97-AF65-F5344CB8AC3E}">
        <p14:creationId xmlns:p14="http://schemas.microsoft.com/office/powerpoint/2010/main" val="228371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F4A538D5-3DEA-4074-B62A-71937E658233}" type="slidenum">
              <a:rPr lang="fr-FR" altLang="fr-FR"/>
              <a:pPr/>
              <a:t>12</a:t>
            </a:fld>
            <a:endParaRPr lang="fr-FR" altLang="fr-FR"/>
          </a:p>
        </p:txBody>
      </p:sp>
      <p:sp>
        <p:nvSpPr>
          <p:cNvPr id="736258" name="Rectangle 2"/>
          <p:cNvSpPr>
            <a:spLocks noGrp="1" noChangeArrowheads="1"/>
          </p:cNvSpPr>
          <p:nvPr>
            <p:ph type="body" idx="1"/>
          </p:nvPr>
        </p:nvSpPr>
        <p:spPr>
          <a:xfrm>
            <a:off x="704528" y="1124744"/>
            <a:ext cx="8424862" cy="4178300"/>
          </a:xfrm>
          <a:noFill/>
          <a:ln/>
        </p:spPr>
        <p:txBody>
          <a:bodyPr/>
          <a:lstStyle/>
          <a:p>
            <a:pPr marL="357188" indent="-357188">
              <a:buClr>
                <a:srgbClr val="750DB5"/>
              </a:buClr>
              <a:buSzPct val="90000"/>
              <a:buFont typeface="Wingdings" pitchFamily="2" charset="2"/>
              <a:buChar char="§"/>
            </a:pPr>
            <a:r>
              <a:rPr lang="fr-FR" altLang="fr-FR" sz="2800" dirty="0" smtClean="0">
                <a:latin typeface="OceanSansAV Light" pitchFamily="34" charset="0"/>
              </a:rPr>
              <a:t>1-</a:t>
            </a:r>
            <a:r>
              <a:rPr lang="fr-FR" altLang="fr-FR" sz="2800" dirty="0" smtClean="0">
                <a:solidFill>
                  <a:srgbClr val="FFFF00"/>
                </a:solidFill>
                <a:latin typeface="OceanSansAV Light" pitchFamily="34" charset="0"/>
              </a:rPr>
              <a:t>INSULINORESISTANCE</a:t>
            </a:r>
            <a:r>
              <a:rPr lang="fr-FR" altLang="fr-FR" sz="2800" dirty="0" smtClean="0">
                <a:latin typeface="OceanSansAV Light" pitchFamily="34" charset="0"/>
              </a:rPr>
              <a:t> (altération de la GPP)</a:t>
            </a:r>
          </a:p>
          <a:p>
            <a:pPr marL="357188" indent="-357188">
              <a:buClr>
                <a:srgbClr val="750DB5"/>
              </a:buClr>
              <a:buSzPct val="90000"/>
              <a:buFont typeface="Wingdings" pitchFamily="2" charset="2"/>
              <a:buChar char="§"/>
            </a:pPr>
            <a:r>
              <a:rPr lang="fr-FR" altLang="fr-FR" sz="2800" dirty="0" smtClean="0">
                <a:solidFill>
                  <a:srgbClr val="FFFF00"/>
                </a:solidFill>
                <a:latin typeface="OceanSansAV Light" pitchFamily="34" charset="0"/>
              </a:rPr>
              <a:t>2-CARENCE INSULINIQUE </a:t>
            </a:r>
          </a:p>
          <a:p>
            <a:pPr marL="0" indent="0">
              <a:buClr>
                <a:srgbClr val="750DB5"/>
              </a:buClr>
              <a:buSzPct val="90000"/>
              <a:buNone/>
            </a:pPr>
            <a:r>
              <a:rPr lang="fr-FR" altLang="fr-FR" sz="2800" dirty="0" smtClean="0">
                <a:latin typeface="OceanSansAV Light" pitchFamily="34" charset="0"/>
              </a:rPr>
              <a:t>       RELATIVE puis ABSOLUE(</a:t>
            </a:r>
            <a:r>
              <a:rPr lang="fr-FR" altLang="fr-FR" sz="2000" dirty="0" smtClean="0">
                <a:latin typeface="OceanSansAV Light" pitchFamily="34" charset="0"/>
              </a:rPr>
              <a:t>INSULINOREQUERANCE</a:t>
            </a:r>
            <a:r>
              <a:rPr lang="fr-FR" altLang="fr-FR" sz="2800" dirty="0" smtClean="0">
                <a:latin typeface="OceanSansAV Light" pitchFamily="34" charset="0"/>
              </a:rPr>
              <a:t>)</a:t>
            </a:r>
          </a:p>
          <a:p>
            <a:pPr marL="757238" lvl="1" indent="-357188">
              <a:buClr>
                <a:srgbClr val="750DB5"/>
              </a:buClr>
              <a:buSzPct val="90000"/>
              <a:buFont typeface="Wingdings" pitchFamily="2" charset="2"/>
              <a:buChar char="§"/>
            </a:pPr>
            <a:r>
              <a:rPr lang="fr-FR" altLang="fr-FR" sz="2000" dirty="0" smtClean="0">
                <a:solidFill>
                  <a:srgbClr val="FF6600"/>
                </a:solidFill>
                <a:latin typeface="OceanSansAV Light" pitchFamily="34" charset="0"/>
              </a:rPr>
              <a:t>Elévation progressive de la GAJ &gt; 1,20g/l ( les G de fin d’après midi restent &lt; 1,20g / l)</a:t>
            </a:r>
          </a:p>
          <a:p>
            <a:pPr marL="757238" lvl="1" indent="-357188">
              <a:buClr>
                <a:srgbClr val="750DB5"/>
              </a:buClr>
              <a:buSzPct val="90000"/>
              <a:buFont typeface="Wingdings" pitchFamily="2" charset="2"/>
              <a:buChar char="§"/>
            </a:pPr>
            <a:r>
              <a:rPr lang="fr-FR" altLang="fr-FR" sz="2000" dirty="0" smtClean="0">
                <a:solidFill>
                  <a:srgbClr val="FFCCFF"/>
                </a:solidFill>
                <a:latin typeface="OceanSansAV Light" pitchFamily="34" charset="0"/>
              </a:rPr>
              <a:t>Élévation de la GAJ est due à une augmentation de la production hépatique de  glucose  secondaire à la carence insulinique  et l’augmentation des AGL dans le foie augmentent la </a:t>
            </a:r>
            <a:r>
              <a:rPr lang="fr-FR" altLang="fr-FR" sz="2000" dirty="0" err="1" smtClean="0">
                <a:solidFill>
                  <a:srgbClr val="FFCCFF"/>
                </a:solidFill>
                <a:latin typeface="OceanSansAV Light" pitchFamily="34" charset="0"/>
              </a:rPr>
              <a:t>néoglucogénèse</a:t>
            </a:r>
            <a:r>
              <a:rPr lang="fr-FR" altLang="fr-FR" sz="2000" dirty="0" smtClean="0">
                <a:solidFill>
                  <a:srgbClr val="FFCCFF"/>
                </a:solidFill>
                <a:latin typeface="OceanSansAV Light" pitchFamily="34" charset="0"/>
              </a:rPr>
              <a:t>.</a:t>
            </a:r>
          </a:p>
          <a:p>
            <a:pPr marL="757238" lvl="1" indent="-357188">
              <a:buClr>
                <a:srgbClr val="750DB5"/>
              </a:buClr>
              <a:buSzPct val="90000"/>
              <a:buFont typeface="Wingdings" pitchFamily="2" charset="2"/>
              <a:buChar char="§"/>
            </a:pPr>
            <a:r>
              <a:rPr lang="fr-FR" altLang="fr-FR" sz="2000" dirty="0" smtClean="0">
                <a:solidFill>
                  <a:srgbClr val="FF6600"/>
                </a:solidFill>
                <a:latin typeface="OceanSansAV Light" pitchFamily="34" charset="0"/>
              </a:rPr>
              <a:t>Quand la GAJ reste&gt; 1,6g / l malgré tous les efforts diététiques et sous les autres traitements antidiabétiques à doses maximales et que l’HbA1C reste &gt; à l’objectif fixé pour CE patient : il faut envisager l’insulinothérapie .</a:t>
            </a:r>
          </a:p>
          <a:p>
            <a:pPr marL="0" indent="0">
              <a:buClr>
                <a:srgbClr val="750DB5"/>
              </a:buClr>
              <a:buSzPct val="90000"/>
              <a:buNone/>
            </a:pPr>
            <a:endParaRPr lang="fr-FR" altLang="fr-FR" sz="2800" b="1" dirty="0">
              <a:solidFill>
                <a:srgbClr val="FF3300"/>
              </a:solidFill>
              <a:latin typeface="OceanSansAV Light" pitchFamily="34" charset="0"/>
            </a:endParaRPr>
          </a:p>
          <a:p>
            <a:pPr marL="0" indent="0">
              <a:buClr>
                <a:srgbClr val="750DB5"/>
              </a:buClr>
              <a:buSzPct val="90000"/>
              <a:buNone/>
            </a:pPr>
            <a:endParaRPr lang="fr-FR" altLang="fr-FR" sz="2800" dirty="0">
              <a:solidFill>
                <a:srgbClr val="0000FF"/>
              </a:solidFill>
              <a:latin typeface="OceanSansAV Light" pitchFamily="34" charset="0"/>
            </a:endParaRPr>
          </a:p>
        </p:txBody>
      </p:sp>
      <p:sp>
        <p:nvSpPr>
          <p:cNvPr id="736260" name="Rectangle 4"/>
          <p:cNvSpPr>
            <a:spLocks noChangeArrowheads="1"/>
          </p:cNvSpPr>
          <p:nvPr/>
        </p:nvSpPr>
        <p:spPr bwMode="auto">
          <a:xfrm>
            <a:off x="1511300" y="476250"/>
            <a:ext cx="82692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fr-FR" altLang="fr-FR" sz="3200" b="1" dirty="0" smtClean="0">
                <a:solidFill>
                  <a:srgbClr val="FF3300"/>
                </a:solidFill>
                <a:latin typeface="OceanSansAV Light" pitchFamily="34" charset="0"/>
              </a:rPr>
              <a:t>PHYSIOPATHOLOGIE DU DT2</a:t>
            </a:r>
            <a:endParaRPr lang="fr-FR" altLang="fr-FR" sz="3200" b="1" dirty="0">
              <a:solidFill>
                <a:srgbClr val="FF3300"/>
              </a:solidFill>
              <a:latin typeface="OceanSansAV Light" pitchFamily="34" charset="0"/>
            </a:endParaRPr>
          </a:p>
        </p:txBody>
      </p:sp>
    </p:spTree>
    <p:extLst>
      <p:ext uri="{BB962C8B-B14F-4D97-AF65-F5344CB8AC3E}">
        <p14:creationId xmlns:p14="http://schemas.microsoft.com/office/powerpoint/2010/main" val="16818116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EE7AA17B-3A96-472F-8D53-3012804B4B3A}" type="slidenum">
              <a:rPr lang="fr-FR" altLang="fr-FR"/>
              <a:pPr/>
              <a:t>13</a:t>
            </a:fld>
            <a:endParaRPr lang="fr-FR" altLang="fr-FR"/>
          </a:p>
        </p:txBody>
      </p:sp>
      <p:pic>
        <p:nvPicPr>
          <p:cNvPr id="965634" name="Picture 2"/>
          <p:cNvPicPr>
            <a:picLocks noGrp="1" noRot="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0"/>
            <a:ext cx="9906000" cy="6858000"/>
          </a:xfrm>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Tree>
    <p:extLst>
      <p:ext uri="{BB962C8B-B14F-4D97-AF65-F5344CB8AC3E}">
        <p14:creationId xmlns:p14="http://schemas.microsoft.com/office/powerpoint/2010/main" val="31320759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F4A538D5-3DEA-4074-B62A-71937E658233}" type="slidenum">
              <a:rPr lang="fr-FR" altLang="fr-FR"/>
              <a:pPr/>
              <a:t>14</a:t>
            </a:fld>
            <a:endParaRPr lang="fr-FR" altLang="fr-FR"/>
          </a:p>
        </p:txBody>
      </p:sp>
      <p:sp>
        <p:nvSpPr>
          <p:cNvPr id="736258" name="Rectangle 2"/>
          <p:cNvSpPr>
            <a:spLocks noGrp="1" noChangeArrowheads="1"/>
          </p:cNvSpPr>
          <p:nvPr>
            <p:ph type="body" idx="1"/>
          </p:nvPr>
        </p:nvSpPr>
        <p:spPr>
          <a:xfrm>
            <a:off x="1136576" y="2924944"/>
            <a:ext cx="8424862" cy="2376264"/>
          </a:xfrm>
          <a:noFill/>
          <a:ln/>
        </p:spPr>
        <p:txBody>
          <a:bodyPr/>
          <a:lstStyle/>
          <a:p>
            <a:pPr marL="357188" indent="-357188">
              <a:buClr>
                <a:srgbClr val="750DB5"/>
              </a:buClr>
              <a:buSzPct val="90000"/>
              <a:buFont typeface="Wingdings" pitchFamily="2" charset="2"/>
              <a:buChar char="§"/>
            </a:pPr>
            <a:r>
              <a:rPr lang="fr-FR" altLang="fr-FR" sz="2800" dirty="0" smtClean="0">
                <a:latin typeface="OceanSansAV Light" pitchFamily="34" charset="0"/>
              </a:rPr>
              <a:t>Quand l’HbA1C est &lt; 8,4 %  ce sont les GPP qui contribuent le plus à l’équilibre glycémique global</a:t>
            </a:r>
          </a:p>
          <a:p>
            <a:pPr marL="0" indent="0">
              <a:buClr>
                <a:srgbClr val="750DB5"/>
              </a:buClr>
              <a:buSzPct val="90000"/>
              <a:buNone/>
            </a:pPr>
            <a:endParaRPr lang="fr-FR" altLang="fr-FR" sz="2800" dirty="0">
              <a:latin typeface="OceanSansAV Light" pitchFamily="34" charset="0"/>
            </a:endParaRPr>
          </a:p>
          <a:p>
            <a:pPr marL="357188" indent="-357188">
              <a:buClr>
                <a:srgbClr val="750DB5"/>
              </a:buClr>
              <a:buSzPct val="90000"/>
              <a:buFont typeface="Wingdings" pitchFamily="2" charset="2"/>
              <a:buChar char="§"/>
            </a:pPr>
            <a:r>
              <a:rPr lang="fr-FR" altLang="fr-FR" sz="2800" dirty="0" smtClean="0">
                <a:latin typeface="OceanSansAV Light" pitchFamily="34" charset="0"/>
              </a:rPr>
              <a:t>Quand l’HbA1C est &gt; 8,5 %  ce sont les GAJ qui contribuent le plus à l’équilibre glycémique global</a:t>
            </a:r>
          </a:p>
          <a:p>
            <a:pPr marL="0" indent="0">
              <a:buClr>
                <a:srgbClr val="750DB5"/>
              </a:buClr>
              <a:buSzPct val="90000"/>
              <a:buNone/>
            </a:pPr>
            <a:r>
              <a:rPr lang="fr-FR" altLang="fr-FR" sz="2800" b="1" dirty="0">
                <a:solidFill>
                  <a:srgbClr val="FF3300"/>
                </a:solidFill>
                <a:latin typeface="OceanSansAV Light" pitchFamily="34" charset="0"/>
              </a:rPr>
              <a:t>		</a:t>
            </a:r>
          </a:p>
          <a:p>
            <a:pPr marL="0" indent="0">
              <a:buClr>
                <a:srgbClr val="750DB5"/>
              </a:buClr>
              <a:buSzPct val="90000"/>
              <a:buNone/>
            </a:pPr>
            <a:endParaRPr lang="fr-FR" altLang="fr-FR" sz="2800" dirty="0">
              <a:solidFill>
                <a:srgbClr val="0000FF"/>
              </a:solidFill>
              <a:latin typeface="OceanSansAV Light" pitchFamily="34" charset="0"/>
            </a:endParaRPr>
          </a:p>
        </p:txBody>
      </p:sp>
      <p:sp>
        <p:nvSpPr>
          <p:cNvPr id="736260" name="Rectangle 4"/>
          <p:cNvSpPr>
            <a:spLocks noChangeArrowheads="1"/>
          </p:cNvSpPr>
          <p:nvPr/>
        </p:nvSpPr>
        <p:spPr bwMode="auto">
          <a:xfrm>
            <a:off x="1511300" y="476250"/>
            <a:ext cx="82692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fr-FR" altLang="fr-FR" sz="3200" b="1" i="1" dirty="0" smtClean="0">
              <a:solidFill>
                <a:srgbClr val="FF3300"/>
              </a:solidFill>
              <a:latin typeface="OceanSansAV Light" pitchFamily="34" charset="0"/>
            </a:endParaRPr>
          </a:p>
          <a:p>
            <a:pPr algn="ctr"/>
            <a:endParaRPr lang="fr-FR" altLang="fr-FR" sz="3200" b="1" i="1" dirty="0">
              <a:solidFill>
                <a:srgbClr val="FF3300"/>
              </a:solidFill>
              <a:latin typeface="OceanSansAV Light" pitchFamily="34" charset="0"/>
            </a:endParaRPr>
          </a:p>
          <a:p>
            <a:pPr algn="ctr"/>
            <a:endParaRPr lang="fr-FR" altLang="fr-FR" sz="3200" b="1" i="1" dirty="0" smtClean="0">
              <a:solidFill>
                <a:srgbClr val="FF3300"/>
              </a:solidFill>
              <a:latin typeface="OceanSansAV Light" pitchFamily="34" charset="0"/>
            </a:endParaRPr>
          </a:p>
          <a:p>
            <a:pPr algn="ctr"/>
            <a:r>
              <a:rPr lang="fr-FR" altLang="fr-FR" sz="3200" b="1" dirty="0" smtClean="0">
                <a:solidFill>
                  <a:srgbClr val="FF3300"/>
                </a:solidFill>
                <a:latin typeface="OceanSansAV Light" pitchFamily="34" charset="0"/>
              </a:rPr>
              <a:t>CONTRIBUTION RELATIVE( %)               des GPP et des GAJ </a:t>
            </a:r>
          </a:p>
          <a:p>
            <a:pPr algn="ctr"/>
            <a:r>
              <a:rPr lang="fr-FR" altLang="fr-FR" sz="3200" b="1" dirty="0" smtClean="0">
                <a:solidFill>
                  <a:srgbClr val="FF3300"/>
                </a:solidFill>
                <a:latin typeface="OceanSansAV Light" pitchFamily="34" charset="0"/>
              </a:rPr>
              <a:t>A l’EQUILIBRE GLYCEMIQUE GLOBAL</a:t>
            </a:r>
          </a:p>
          <a:p>
            <a:pPr algn="ctr"/>
            <a:endParaRPr lang="fr-FR" altLang="fr-FR" sz="3200" b="1" dirty="0">
              <a:solidFill>
                <a:srgbClr val="FF3300"/>
              </a:solidFill>
              <a:latin typeface="OceanSansAV Light" pitchFamily="34" charset="0"/>
            </a:endParaRPr>
          </a:p>
          <a:p>
            <a:pPr algn="ctr"/>
            <a:r>
              <a:rPr lang="fr-FR" altLang="fr-FR" sz="1200" b="1" dirty="0" smtClean="0">
                <a:solidFill>
                  <a:srgbClr val="FF3300"/>
                </a:solidFill>
                <a:latin typeface="OceanSansAV Light" pitchFamily="34" charset="0"/>
              </a:rPr>
              <a:t>Pr L Monnier 2003 </a:t>
            </a:r>
          </a:p>
        </p:txBody>
      </p:sp>
    </p:spTree>
    <p:extLst>
      <p:ext uri="{BB962C8B-B14F-4D97-AF65-F5344CB8AC3E}">
        <p14:creationId xmlns:p14="http://schemas.microsoft.com/office/powerpoint/2010/main" val="39638752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1"/>
          </p:nvPr>
        </p:nvSpPr>
        <p:spPr/>
        <p:txBody>
          <a:bodyPr/>
          <a:lstStyle/>
          <a:p>
            <a:fld id="{022711A1-487A-4E90-A8C6-A316551DC938}" type="slidenum">
              <a:rPr lang="fr-FR" altLang="fr-FR"/>
              <a:pPr/>
              <a:t>15</a:t>
            </a:fld>
            <a:endParaRPr lang="fr-FR" altLang="fr-FR"/>
          </a:p>
        </p:txBody>
      </p:sp>
      <p:sp>
        <p:nvSpPr>
          <p:cNvPr id="917506" name="Rectangle 2"/>
          <p:cNvSpPr>
            <a:spLocks noGrp="1" noRot="1" noChangeArrowheads="1"/>
          </p:cNvSpPr>
          <p:nvPr>
            <p:ph type="title"/>
          </p:nvPr>
        </p:nvSpPr>
        <p:spPr>
          <a:xfrm>
            <a:off x="838200" y="150813"/>
            <a:ext cx="7773988" cy="1143000"/>
          </a:xfrm>
        </p:spPr>
        <p:txBody>
          <a:bodyPr/>
          <a:lstStyle/>
          <a:p>
            <a:r>
              <a:rPr lang="fr-FR" altLang="fr-FR"/>
              <a:t>Évolution de la fonction </a:t>
            </a:r>
            <a:r>
              <a:rPr lang="el-GR" altLang="fr-FR"/>
              <a:t>β</a:t>
            </a:r>
            <a:r>
              <a:rPr lang="fr-FR" altLang="fr-FR"/>
              <a:t> pancréatique</a:t>
            </a:r>
            <a:endParaRPr lang="en-US" altLang="fr-FR"/>
          </a:p>
        </p:txBody>
      </p:sp>
      <p:sp>
        <p:nvSpPr>
          <p:cNvPr id="917507" name="Text Box 3"/>
          <p:cNvSpPr txBox="1">
            <a:spLocks noChangeArrowheads="1"/>
          </p:cNvSpPr>
          <p:nvPr/>
        </p:nvSpPr>
        <p:spPr bwMode="auto">
          <a:xfrm>
            <a:off x="3733800" y="6515100"/>
            <a:ext cx="495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lIns="0" tIns="0" rIns="0" bIns="0"/>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hangingPunct="0"/>
            <a:r>
              <a:rPr lang="fr-FR" altLang="fr-FR" sz="1000" i="1">
                <a:latin typeface="Arial" charset="0"/>
              </a:rPr>
              <a:t>Adapté de l ’UKPDS. Group. Diabetes 1995; 44 : 1249-1258.</a:t>
            </a:r>
          </a:p>
        </p:txBody>
      </p:sp>
      <p:grpSp>
        <p:nvGrpSpPr>
          <p:cNvPr id="917508" name="Group 4"/>
          <p:cNvGrpSpPr>
            <a:grpSpLocks/>
          </p:cNvGrpSpPr>
          <p:nvPr/>
        </p:nvGrpSpPr>
        <p:grpSpPr bwMode="auto">
          <a:xfrm>
            <a:off x="928688" y="1524000"/>
            <a:ext cx="8689975" cy="4724400"/>
            <a:chOff x="585" y="960"/>
            <a:chExt cx="5474" cy="2976"/>
          </a:xfrm>
        </p:grpSpPr>
        <p:sp>
          <p:nvSpPr>
            <p:cNvPr id="917509" name="Freeform 5"/>
            <p:cNvSpPr>
              <a:spLocks/>
            </p:cNvSpPr>
            <p:nvPr/>
          </p:nvSpPr>
          <p:spPr bwMode="auto">
            <a:xfrm>
              <a:off x="1147" y="1343"/>
              <a:ext cx="4720" cy="2169"/>
            </a:xfrm>
            <a:custGeom>
              <a:avLst/>
              <a:gdLst>
                <a:gd name="T0" fmla="*/ 0 w 3936"/>
                <a:gd name="T1" fmla="*/ 0 h 2028"/>
                <a:gd name="T2" fmla="*/ 0 w 3936"/>
                <a:gd name="T3" fmla="*/ 2028 h 2028"/>
                <a:gd name="T4" fmla="*/ 3936 w 3936"/>
                <a:gd name="T5" fmla="*/ 2028 h 2028"/>
              </a:gdLst>
              <a:ahLst/>
              <a:cxnLst>
                <a:cxn ang="0">
                  <a:pos x="T0" y="T1"/>
                </a:cxn>
                <a:cxn ang="0">
                  <a:pos x="T2" y="T3"/>
                </a:cxn>
                <a:cxn ang="0">
                  <a:pos x="T4" y="T5"/>
                </a:cxn>
              </a:cxnLst>
              <a:rect l="0" t="0" r="r" b="b"/>
              <a:pathLst>
                <a:path w="3936" h="2028">
                  <a:moveTo>
                    <a:pt x="0" y="0"/>
                  </a:moveTo>
                  <a:lnTo>
                    <a:pt x="0" y="2028"/>
                  </a:lnTo>
                  <a:lnTo>
                    <a:pt x="3936" y="2028"/>
                  </a:lnTo>
                </a:path>
              </a:pathLst>
            </a:custGeom>
            <a:noFill/>
            <a:ln w="19050" cap="flat" cmpd="sng">
              <a:solidFill>
                <a:schemeClr val="tx1"/>
              </a:solidFill>
              <a:prstDash val="solid"/>
              <a:round/>
              <a:headEnd type="none" w="med" len="med"/>
              <a:tailEnd type="none" w="med" len="med"/>
            </a:ln>
            <a:effectLst/>
            <a:scene3d>
              <a:camera prst="legacyObliqueTopRight"/>
              <a:lightRig rig="legacyFlat3" dir="b"/>
            </a:scene3d>
            <a:sp3d extrusionH="4302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sp>
          <p:nvSpPr>
            <p:cNvPr id="917510" name="Freeform 6"/>
            <p:cNvSpPr>
              <a:spLocks/>
            </p:cNvSpPr>
            <p:nvPr/>
          </p:nvSpPr>
          <p:spPr bwMode="auto">
            <a:xfrm>
              <a:off x="1153" y="1382"/>
              <a:ext cx="749" cy="2130"/>
            </a:xfrm>
            <a:custGeom>
              <a:avLst/>
              <a:gdLst>
                <a:gd name="T0" fmla="*/ 0 w 624"/>
                <a:gd name="T1" fmla="*/ 0 h 2010"/>
                <a:gd name="T2" fmla="*/ 0 w 624"/>
                <a:gd name="T3" fmla="*/ 2010 h 2010"/>
                <a:gd name="T4" fmla="*/ 624 w 624"/>
                <a:gd name="T5" fmla="*/ 2010 h 2010"/>
                <a:gd name="T6" fmla="*/ 624 w 624"/>
                <a:gd name="T7" fmla="*/ 336 h 2010"/>
                <a:gd name="T8" fmla="*/ 0 w 624"/>
                <a:gd name="T9" fmla="*/ 0 h 2010"/>
              </a:gdLst>
              <a:ahLst/>
              <a:cxnLst>
                <a:cxn ang="0">
                  <a:pos x="T0" y="T1"/>
                </a:cxn>
                <a:cxn ang="0">
                  <a:pos x="T2" y="T3"/>
                </a:cxn>
                <a:cxn ang="0">
                  <a:pos x="T4" y="T5"/>
                </a:cxn>
                <a:cxn ang="0">
                  <a:pos x="T6" y="T7"/>
                </a:cxn>
                <a:cxn ang="0">
                  <a:pos x="T8" y="T9"/>
                </a:cxn>
              </a:cxnLst>
              <a:rect l="0" t="0" r="r" b="b"/>
              <a:pathLst>
                <a:path w="624" h="2010">
                  <a:moveTo>
                    <a:pt x="0" y="0"/>
                  </a:moveTo>
                  <a:lnTo>
                    <a:pt x="0" y="2010"/>
                  </a:lnTo>
                  <a:lnTo>
                    <a:pt x="624" y="2010"/>
                  </a:lnTo>
                  <a:lnTo>
                    <a:pt x="624" y="336"/>
                  </a:lnTo>
                  <a:lnTo>
                    <a:pt x="0" y="0"/>
                  </a:lnTo>
                  <a:close/>
                </a:path>
              </a:pathLst>
            </a:custGeom>
            <a:gradFill rotWithShape="0">
              <a:gsLst>
                <a:gs pos="0">
                  <a:srgbClr val="339933"/>
                </a:gs>
                <a:gs pos="100000">
                  <a:srgbClr val="45C145"/>
                </a:gs>
              </a:gsLst>
              <a:lin ang="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19050" cap="flat" cmpd="sng">
                  <a:no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sp>
          <p:nvSpPr>
            <p:cNvPr id="917511" name="Freeform 7"/>
            <p:cNvSpPr>
              <a:spLocks/>
            </p:cNvSpPr>
            <p:nvPr/>
          </p:nvSpPr>
          <p:spPr bwMode="auto">
            <a:xfrm>
              <a:off x="1892" y="1728"/>
              <a:ext cx="1073" cy="1784"/>
            </a:xfrm>
            <a:custGeom>
              <a:avLst/>
              <a:gdLst>
                <a:gd name="T0" fmla="*/ 0 w 894"/>
                <a:gd name="T1" fmla="*/ 0 h 1668"/>
                <a:gd name="T2" fmla="*/ 6 w 894"/>
                <a:gd name="T3" fmla="*/ 1668 h 1668"/>
                <a:gd name="T4" fmla="*/ 894 w 894"/>
                <a:gd name="T5" fmla="*/ 1668 h 1668"/>
                <a:gd name="T6" fmla="*/ 894 w 894"/>
                <a:gd name="T7" fmla="*/ 426 h 1668"/>
                <a:gd name="T8" fmla="*/ 0 w 894"/>
                <a:gd name="T9" fmla="*/ 0 h 1668"/>
              </a:gdLst>
              <a:ahLst/>
              <a:cxnLst>
                <a:cxn ang="0">
                  <a:pos x="T0" y="T1"/>
                </a:cxn>
                <a:cxn ang="0">
                  <a:pos x="T2" y="T3"/>
                </a:cxn>
                <a:cxn ang="0">
                  <a:pos x="T4" y="T5"/>
                </a:cxn>
                <a:cxn ang="0">
                  <a:pos x="T6" y="T7"/>
                </a:cxn>
                <a:cxn ang="0">
                  <a:pos x="T8" y="T9"/>
                </a:cxn>
              </a:cxnLst>
              <a:rect l="0" t="0" r="r" b="b"/>
              <a:pathLst>
                <a:path w="894" h="1668">
                  <a:moveTo>
                    <a:pt x="0" y="0"/>
                  </a:moveTo>
                  <a:lnTo>
                    <a:pt x="6" y="1668"/>
                  </a:lnTo>
                  <a:lnTo>
                    <a:pt x="894" y="1668"/>
                  </a:lnTo>
                  <a:lnTo>
                    <a:pt x="894" y="426"/>
                  </a:lnTo>
                  <a:lnTo>
                    <a:pt x="0" y="0"/>
                  </a:lnTo>
                  <a:close/>
                </a:path>
              </a:pathLst>
            </a:custGeom>
            <a:gradFill rotWithShape="0">
              <a:gsLst>
                <a:gs pos="0">
                  <a:srgbClr val="45C145"/>
                </a:gs>
                <a:gs pos="100000">
                  <a:srgbClr val="CDC800"/>
                </a:gs>
              </a:gsLst>
              <a:lin ang="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19050" cap="flat" cmpd="sng">
                  <a:no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sp>
          <p:nvSpPr>
            <p:cNvPr id="917512" name="Freeform 8"/>
            <p:cNvSpPr>
              <a:spLocks/>
            </p:cNvSpPr>
            <p:nvPr/>
          </p:nvSpPr>
          <p:spPr bwMode="auto">
            <a:xfrm>
              <a:off x="2948" y="2190"/>
              <a:ext cx="767" cy="1322"/>
            </a:xfrm>
            <a:custGeom>
              <a:avLst/>
              <a:gdLst>
                <a:gd name="T0" fmla="*/ 0 w 624"/>
                <a:gd name="T1" fmla="*/ 0 h 1236"/>
                <a:gd name="T2" fmla="*/ 0 w 624"/>
                <a:gd name="T3" fmla="*/ 1236 h 1236"/>
                <a:gd name="T4" fmla="*/ 624 w 624"/>
                <a:gd name="T5" fmla="*/ 1236 h 1236"/>
                <a:gd name="T6" fmla="*/ 624 w 624"/>
                <a:gd name="T7" fmla="*/ 318 h 1236"/>
                <a:gd name="T8" fmla="*/ 0 w 624"/>
                <a:gd name="T9" fmla="*/ 0 h 1236"/>
              </a:gdLst>
              <a:ahLst/>
              <a:cxnLst>
                <a:cxn ang="0">
                  <a:pos x="T0" y="T1"/>
                </a:cxn>
                <a:cxn ang="0">
                  <a:pos x="T2" y="T3"/>
                </a:cxn>
                <a:cxn ang="0">
                  <a:pos x="T4" y="T5"/>
                </a:cxn>
                <a:cxn ang="0">
                  <a:pos x="T6" y="T7"/>
                </a:cxn>
                <a:cxn ang="0">
                  <a:pos x="T8" y="T9"/>
                </a:cxn>
              </a:cxnLst>
              <a:rect l="0" t="0" r="r" b="b"/>
              <a:pathLst>
                <a:path w="624" h="1236">
                  <a:moveTo>
                    <a:pt x="0" y="0"/>
                  </a:moveTo>
                  <a:lnTo>
                    <a:pt x="0" y="1236"/>
                  </a:lnTo>
                  <a:lnTo>
                    <a:pt x="624" y="1236"/>
                  </a:lnTo>
                  <a:lnTo>
                    <a:pt x="624" y="318"/>
                  </a:lnTo>
                  <a:lnTo>
                    <a:pt x="0" y="0"/>
                  </a:lnTo>
                  <a:close/>
                </a:path>
              </a:pathLst>
            </a:custGeom>
            <a:gradFill rotWithShape="0">
              <a:gsLst>
                <a:gs pos="0">
                  <a:srgbClr val="CDC800"/>
                </a:gs>
                <a:gs pos="100000">
                  <a:srgbClr val="F0EA00"/>
                </a:gs>
              </a:gsLst>
              <a:lin ang="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19050" cap="flat" cmpd="sng">
                  <a:no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sp>
          <p:nvSpPr>
            <p:cNvPr id="917513" name="Freeform 9"/>
            <p:cNvSpPr>
              <a:spLocks/>
            </p:cNvSpPr>
            <p:nvPr/>
          </p:nvSpPr>
          <p:spPr bwMode="auto">
            <a:xfrm>
              <a:off x="3715" y="2531"/>
              <a:ext cx="871" cy="981"/>
            </a:xfrm>
            <a:custGeom>
              <a:avLst/>
              <a:gdLst>
                <a:gd name="T0" fmla="*/ 0 w 726"/>
                <a:gd name="T1" fmla="*/ 0 h 918"/>
                <a:gd name="T2" fmla="*/ 0 w 726"/>
                <a:gd name="T3" fmla="*/ 918 h 918"/>
                <a:gd name="T4" fmla="*/ 726 w 726"/>
                <a:gd name="T5" fmla="*/ 918 h 918"/>
                <a:gd name="T6" fmla="*/ 726 w 726"/>
                <a:gd name="T7" fmla="*/ 366 h 918"/>
                <a:gd name="T8" fmla="*/ 0 w 726"/>
                <a:gd name="T9" fmla="*/ 0 h 918"/>
              </a:gdLst>
              <a:ahLst/>
              <a:cxnLst>
                <a:cxn ang="0">
                  <a:pos x="T0" y="T1"/>
                </a:cxn>
                <a:cxn ang="0">
                  <a:pos x="T2" y="T3"/>
                </a:cxn>
                <a:cxn ang="0">
                  <a:pos x="T4" y="T5"/>
                </a:cxn>
                <a:cxn ang="0">
                  <a:pos x="T6" y="T7"/>
                </a:cxn>
                <a:cxn ang="0">
                  <a:pos x="T8" y="T9"/>
                </a:cxn>
              </a:cxnLst>
              <a:rect l="0" t="0" r="r" b="b"/>
              <a:pathLst>
                <a:path w="726" h="918">
                  <a:moveTo>
                    <a:pt x="0" y="0"/>
                  </a:moveTo>
                  <a:lnTo>
                    <a:pt x="0" y="918"/>
                  </a:lnTo>
                  <a:lnTo>
                    <a:pt x="726" y="918"/>
                  </a:lnTo>
                  <a:lnTo>
                    <a:pt x="726" y="366"/>
                  </a:lnTo>
                  <a:lnTo>
                    <a:pt x="0" y="0"/>
                  </a:lnTo>
                  <a:close/>
                </a:path>
              </a:pathLst>
            </a:custGeom>
            <a:gradFill rotWithShape="0">
              <a:gsLst>
                <a:gs pos="0">
                  <a:srgbClr val="F0EA00"/>
                </a:gs>
                <a:gs pos="100000">
                  <a:srgbClr val="FF9933"/>
                </a:gs>
              </a:gsLst>
              <a:lin ang="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19050" cap="flat" cmpd="sng">
                  <a:no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sp>
          <p:nvSpPr>
            <p:cNvPr id="917514" name="Freeform 10"/>
            <p:cNvSpPr>
              <a:spLocks/>
            </p:cNvSpPr>
            <p:nvPr/>
          </p:nvSpPr>
          <p:spPr bwMode="auto">
            <a:xfrm>
              <a:off x="4584" y="2928"/>
              <a:ext cx="1310" cy="584"/>
            </a:xfrm>
            <a:custGeom>
              <a:avLst/>
              <a:gdLst>
                <a:gd name="T0" fmla="*/ 0 w 1092"/>
                <a:gd name="T1" fmla="*/ 0 h 546"/>
                <a:gd name="T2" fmla="*/ 0 w 1092"/>
                <a:gd name="T3" fmla="*/ 546 h 546"/>
                <a:gd name="T4" fmla="*/ 1092 w 1092"/>
                <a:gd name="T5" fmla="*/ 546 h 546"/>
                <a:gd name="T6" fmla="*/ 0 w 1092"/>
                <a:gd name="T7" fmla="*/ 0 h 546"/>
              </a:gdLst>
              <a:ahLst/>
              <a:cxnLst>
                <a:cxn ang="0">
                  <a:pos x="T0" y="T1"/>
                </a:cxn>
                <a:cxn ang="0">
                  <a:pos x="T2" y="T3"/>
                </a:cxn>
                <a:cxn ang="0">
                  <a:pos x="T4" y="T5"/>
                </a:cxn>
                <a:cxn ang="0">
                  <a:pos x="T6" y="T7"/>
                </a:cxn>
              </a:cxnLst>
              <a:rect l="0" t="0" r="r" b="b"/>
              <a:pathLst>
                <a:path w="1092" h="546">
                  <a:moveTo>
                    <a:pt x="0" y="0"/>
                  </a:moveTo>
                  <a:lnTo>
                    <a:pt x="0" y="546"/>
                  </a:lnTo>
                  <a:lnTo>
                    <a:pt x="1092" y="546"/>
                  </a:lnTo>
                  <a:lnTo>
                    <a:pt x="0" y="0"/>
                  </a:lnTo>
                  <a:close/>
                </a:path>
              </a:pathLst>
            </a:custGeom>
            <a:gradFill rotWithShape="0">
              <a:gsLst>
                <a:gs pos="0">
                  <a:srgbClr val="FF9933"/>
                </a:gs>
                <a:gs pos="100000">
                  <a:srgbClr val="FF6600"/>
                </a:gs>
              </a:gsLst>
              <a:lin ang="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19050" cap="flat" cmpd="sng">
                  <a:no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fr-FR"/>
            </a:p>
          </p:txBody>
        </p:sp>
        <p:grpSp>
          <p:nvGrpSpPr>
            <p:cNvPr id="917515" name="Group 11"/>
            <p:cNvGrpSpPr>
              <a:grpSpLocks/>
            </p:cNvGrpSpPr>
            <p:nvPr/>
          </p:nvGrpSpPr>
          <p:grpSpPr bwMode="auto">
            <a:xfrm>
              <a:off x="1070" y="1349"/>
              <a:ext cx="70" cy="2161"/>
              <a:chOff x="1076" y="1464"/>
              <a:chExt cx="59" cy="2020"/>
            </a:xfrm>
          </p:grpSpPr>
          <p:sp>
            <p:nvSpPr>
              <p:cNvPr id="917516" name="Line 12"/>
              <p:cNvSpPr>
                <a:spLocks noChangeShapeType="1"/>
              </p:cNvSpPr>
              <p:nvPr/>
            </p:nvSpPr>
            <p:spPr bwMode="auto">
              <a:xfrm flipH="1" flipV="1">
                <a:off x="1076" y="1464"/>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7517" name="Line 13"/>
              <p:cNvSpPr>
                <a:spLocks noChangeShapeType="1"/>
              </p:cNvSpPr>
              <p:nvPr/>
            </p:nvSpPr>
            <p:spPr bwMode="auto">
              <a:xfrm flipH="1" flipV="1">
                <a:off x="1076" y="2282"/>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7518" name="Line 14"/>
              <p:cNvSpPr>
                <a:spLocks noChangeShapeType="1"/>
              </p:cNvSpPr>
              <p:nvPr/>
            </p:nvSpPr>
            <p:spPr bwMode="auto">
              <a:xfrm flipH="1" flipV="1">
                <a:off x="1076" y="1879"/>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7519" name="Line 15"/>
              <p:cNvSpPr>
                <a:spLocks noChangeShapeType="1"/>
              </p:cNvSpPr>
              <p:nvPr/>
            </p:nvSpPr>
            <p:spPr bwMode="auto">
              <a:xfrm flipH="1" flipV="1">
                <a:off x="1076" y="2685"/>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7520" name="Line 16"/>
              <p:cNvSpPr>
                <a:spLocks noChangeShapeType="1"/>
              </p:cNvSpPr>
              <p:nvPr/>
            </p:nvSpPr>
            <p:spPr bwMode="auto">
              <a:xfrm flipH="1" flipV="1">
                <a:off x="1076" y="3088"/>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7521" name="Line 17"/>
              <p:cNvSpPr>
                <a:spLocks noChangeShapeType="1"/>
              </p:cNvSpPr>
              <p:nvPr/>
            </p:nvSpPr>
            <p:spPr bwMode="auto">
              <a:xfrm flipH="1" flipV="1">
                <a:off x="1076" y="3484"/>
                <a:ext cx="5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17522" name="Rectangle 18"/>
            <p:cNvSpPr>
              <a:spLocks noChangeArrowheads="1"/>
            </p:cNvSpPr>
            <p:nvPr/>
          </p:nvSpPr>
          <p:spPr bwMode="auto">
            <a:xfrm>
              <a:off x="734" y="1256"/>
              <a:ext cx="2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100</a:t>
              </a:r>
            </a:p>
          </p:txBody>
        </p:sp>
        <p:sp>
          <p:nvSpPr>
            <p:cNvPr id="917523" name="Rectangle 19"/>
            <p:cNvSpPr>
              <a:spLocks noChangeArrowheads="1"/>
            </p:cNvSpPr>
            <p:nvPr/>
          </p:nvSpPr>
          <p:spPr bwMode="auto">
            <a:xfrm>
              <a:off x="831" y="1684"/>
              <a:ext cx="1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80</a:t>
              </a:r>
            </a:p>
          </p:txBody>
        </p:sp>
        <p:sp>
          <p:nvSpPr>
            <p:cNvPr id="917524" name="Rectangle 20"/>
            <p:cNvSpPr>
              <a:spLocks noChangeArrowheads="1"/>
            </p:cNvSpPr>
            <p:nvPr/>
          </p:nvSpPr>
          <p:spPr bwMode="auto">
            <a:xfrm>
              <a:off x="831" y="2110"/>
              <a:ext cx="1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60</a:t>
              </a:r>
            </a:p>
          </p:txBody>
        </p:sp>
        <p:sp>
          <p:nvSpPr>
            <p:cNvPr id="917525" name="Rectangle 21"/>
            <p:cNvSpPr>
              <a:spLocks noChangeArrowheads="1"/>
            </p:cNvSpPr>
            <p:nvPr/>
          </p:nvSpPr>
          <p:spPr bwMode="auto">
            <a:xfrm>
              <a:off x="831" y="2536"/>
              <a:ext cx="1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40</a:t>
              </a:r>
            </a:p>
          </p:txBody>
        </p:sp>
        <p:sp>
          <p:nvSpPr>
            <p:cNvPr id="917526" name="Rectangle 22"/>
            <p:cNvSpPr>
              <a:spLocks noChangeArrowheads="1"/>
            </p:cNvSpPr>
            <p:nvPr/>
          </p:nvSpPr>
          <p:spPr bwMode="auto">
            <a:xfrm>
              <a:off x="831" y="2963"/>
              <a:ext cx="1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20</a:t>
              </a:r>
            </a:p>
          </p:txBody>
        </p:sp>
        <p:sp>
          <p:nvSpPr>
            <p:cNvPr id="917527" name="Rectangle 23"/>
            <p:cNvSpPr>
              <a:spLocks noChangeArrowheads="1"/>
            </p:cNvSpPr>
            <p:nvPr/>
          </p:nvSpPr>
          <p:spPr bwMode="auto">
            <a:xfrm>
              <a:off x="926" y="3391"/>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altLang="fr-FR" b="1">
                  <a:latin typeface="Arial" charset="0"/>
                  <a:cs typeface="Arial" charset="0"/>
                </a:rPr>
                <a:t>0</a:t>
              </a:r>
            </a:p>
          </p:txBody>
        </p:sp>
        <p:sp>
          <p:nvSpPr>
            <p:cNvPr id="917528" name="Text Box 24"/>
            <p:cNvSpPr txBox="1">
              <a:spLocks noChangeArrowheads="1"/>
            </p:cNvSpPr>
            <p:nvPr/>
          </p:nvSpPr>
          <p:spPr bwMode="auto">
            <a:xfrm>
              <a:off x="1021" y="3588"/>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- 12</a:t>
              </a:r>
            </a:p>
          </p:txBody>
        </p:sp>
        <p:sp>
          <p:nvSpPr>
            <p:cNvPr id="917529" name="Text Box 25"/>
            <p:cNvSpPr txBox="1">
              <a:spLocks noChangeArrowheads="1"/>
            </p:cNvSpPr>
            <p:nvPr/>
          </p:nvSpPr>
          <p:spPr bwMode="auto">
            <a:xfrm>
              <a:off x="1391" y="3588"/>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- 10</a:t>
              </a:r>
            </a:p>
          </p:txBody>
        </p:sp>
        <p:sp>
          <p:nvSpPr>
            <p:cNvPr id="917530" name="Text Box 26"/>
            <p:cNvSpPr txBox="1">
              <a:spLocks noChangeArrowheads="1"/>
            </p:cNvSpPr>
            <p:nvPr/>
          </p:nvSpPr>
          <p:spPr bwMode="auto">
            <a:xfrm>
              <a:off x="1808" y="35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- 8</a:t>
              </a:r>
            </a:p>
          </p:txBody>
        </p:sp>
        <p:sp>
          <p:nvSpPr>
            <p:cNvPr id="917531" name="Text Box 27"/>
            <p:cNvSpPr txBox="1">
              <a:spLocks noChangeArrowheads="1"/>
            </p:cNvSpPr>
            <p:nvPr/>
          </p:nvSpPr>
          <p:spPr bwMode="auto">
            <a:xfrm>
              <a:off x="2082" y="35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- 6</a:t>
              </a:r>
            </a:p>
          </p:txBody>
        </p:sp>
        <p:sp>
          <p:nvSpPr>
            <p:cNvPr id="917532" name="Text Box 28"/>
            <p:cNvSpPr txBox="1">
              <a:spLocks noChangeArrowheads="1"/>
            </p:cNvSpPr>
            <p:nvPr/>
          </p:nvSpPr>
          <p:spPr bwMode="auto">
            <a:xfrm>
              <a:off x="2866" y="35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- 2</a:t>
              </a:r>
            </a:p>
          </p:txBody>
        </p:sp>
        <p:sp>
          <p:nvSpPr>
            <p:cNvPr id="917533" name="Text Box 29"/>
            <p:cNvSpPr txBox="1">
              <a:spLocks noChangeArrowheads="1"/>
            </p:cNvSpPr>
            <p:nvPr/>
          </p:nvSpPr>
          <p:spPr bwMode="auto">
            <a:xfrm>
              <a:off x="3348" y="3588"/>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0</a:t>
              </a:r>
            </a:p>
          </p:txBody>
        </p:sp>
        <p:sp>
          <p:nvSpPr>
            <p:cNvPr id="917534" name="Text Box 30"/>
            <p:cNvSpPr txBox="1">
              <a:spLocks noChangeArrowheads="1"/>
            </p:cNvSpPr>
            <p:nvPr/>
          </p:nvSpPr>
          <p:spPr bwMode="auto">
            <a:xfrm>
              <a:off x="3678" y="3588"/>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2</a:t>
              </a:r>
            </a:p>
          </p:txBody>
        </p:sp>
        <p:sp>
          <p:nvSpPr>
            <p:cNvPr id="917535" name="Text Box 31"/>
            <p:cNvSpPr txBox="1">
              <a:spLocks noChangeArrowheads="1"/>
            </p:cNvSpPr>
            <p:nvPr/>
          </p:nvSpPr>
          <p:spPr bwMode="auto">
            <a:xfrm>
              <a:off x="4131" y="3588"/>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6</a:t>
              </a:r>
            </a:p>
          </p:txBody>
        </p:sp>
        <p:sp>
          <p:nvSpPr>
            <p:cNvPr id="917536" name="Text Box 32"/>
            <p:cNvSpPr txBox="1">
              <a:spLocks noChangeArrowheads="1"/>
            </p:cNvSpPr>
            <p:nvPr/>
          </p:nvSpPr>
          <p:spPr bwMode="auto">
            <a:xfrm>
              <a:off x="5032" y="3588"/>
              <a:ext cx="1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pPr>
              <a:r>
                <a:rPr lang="fr-FR" altLang="fr-FR" b="1">
                  <a:latin typeface="Arial" charset="0"/>
                  <a:cs typeface="Arial" charset="0"/>
                </a:rPr>
                <a:t>10</a:t>
              </a:r>
            </a:p>
          </p:txBody>
        </p:sp>
        <p:sp>
          <p:nvSpPr>
            <p:cNvPr id="917537" name="Text Box 33"/>
            <p:cNvSpPr txBox="1">
              <a:spLocks noChangeArrowheads="1"/>
            </p:cNvSpPr>
            <p:nvPr/>
          </p:nvSpPr>
          <p:spPr bwMode="auto">
            <a:xfrm>
              <a:off x="5764" y="3588"/>
              <a:ext cx="1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fr-FR" altLang="fr-FR" b="1">
                  <a:latin typeface="Arial" charset="0"/>
                  <a:cs typeface="Arial" charset="0"/>
                </a:rPr>
                <a:t>14</a:t>
              </a:r>
            </a:p>
          </p:txBody>
        </p:sp>
        <p:sp>
          <p:nvSpPr>
            <p:cNvPr id="917538" name="Text Box 34"/>
            <p:cNvSpPr txBox="1">
              <a:spLocks noChangeArrowheads="1"/>
            </p:cNvSpPr>
            <p:nvPr/>
          </p:nvSpPr>
          <p:spPr bwMode="auto">
            <a:xfrm>
              <a:off x="3092" y="3763"/>
              <a:ext cx="5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eaLnBrk="0" hangingPunct="0">
                <a:spcBef>
                  <a:spcPct val="50000"/>
                </a:spcBef>
              </a:pPr>
              <a:r>
                <a:rPr lang="fr-FR" altLang="fr-FR" b="1">
                  <a:latin typeface="Arial" charset="0"/>
                  <a:cs typeface="Arial" charset="0"/>
                </a:rPr>
                <a:t>Années</a:t>
              </a:r>
            </a:p>
          </p:txBody>
        </p:sp>
        <p:sp>
          <p:nvSpPr>
            <p:cNvPr id="917539" name="Text Box 35"/>
            <p:cNvSpPr txBox="1">
              <a:spLocks noChangeArrowheads="1"/>
            </p:cNvSpPr>
            <p:nvPr/>
          </p:nvSpPr>
          <p:spPr bwMode="auto">
            <a:xfrm>
              <a:off x="1151" y="2580"/>
              <a:ext cx="1079" cy="751"/>
            </a:xfrm>
            <a:prstGeom prst="rect">
              <a:avLst/>
            </a:prstGeom>
            <a:noFill/>
            <a:ln>
              <a:noFill/>
            </a:ln>
            <a:effectLst>
              <a:outerShdw dist="17961"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pPr>
              <a:r>
                <a:rPr lang="fr-FR" altLang="fr-FR" b="1">
                  <a:solidFill>
                    <a:schemeClr val="bg1"/>
                  </a:solidFill>
                  <a:latin typeface="Arial" charset="0"/>
                  <a:cs typeface="Arial" charset="0"/>
                </a:rPr>
                <a:t>Intolérance </a:t>
              </a:r>
            </a:p>
            <a:p>
              <a:pPr algn="ctr" eaLnBrk="0" hangingPunct="0">
                <a:spcBef>
                  <a:spcPct val="50000"/>
                </a:spcBef>
              </a:pPr>
              <a:r>
                <a:rPr lang="fr-FR" altLang="fr-FR" b="1">
                  <a:solidFill>
                    <a:schemeClr val="bg1"/>
                  </a:solidFill>
                  <a:latin typeface="Arial" charset="0"/>
                  <a:cs typeface="Arial" charset="0"/>
                </a:rPr>
                <a:t>en</a:t>
              </a:r>
            </a:p>
            <a:p>
              <a:pPr algn="ctr" eaLnBrk="0" hangingPunct="0">
                <a:spcBef>
                  <a:spcPct val="50000"/>
                </a:spcBef>
              </a:pPr>
              <a:r>
                <a:rPr lang="fr-FR" altLang="fr-FR" b="1">
                  <a:solidFill>
                    <a:schemeClr val="bg1"/>
                  </a:solidFill>
                  <a:latin typeface="Arial" charset="0"/>
                  <a:cs typeface="Arial" charset="0"/>
                </a:rPr>
                <a:t>glucose</a:t>
              </a:r>
            </a:p>
          </p:txBody>
        </p:sp>
        <p:sp>
          <p:nvSpPr>
            <p:cNvPr id="917540" name="Text Box 36"/>
            <p:cNvSpPr txBox="1">
              <a:spLocks noChangeArrowheads="1"/>
            </p:cNvSpPr>
            <p:nvPr/>
          </p:nvSpPr>
          <p:spPr bwMode="auto">
            <a:xfrm>
              <a:off x="2050" y="2580"/>
              <a:ext cx="1101" cy="924"/>
            </a:xfrm>
            <a:prstGeom prst="rect">
              <a:avLst/>
            </a:prstGeom>
            <a:noFill/>
            <a:ln>
              <a:noFill/>
            </a:ln>
            <a:effectLst>
              <a:outerShdw dist="17961"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pPr>
              <a:r>
                <a:rPr lang="fr-FR" altLang="fr-FR" b="1">
                  <a:solidFill>
                    <a:schemeClr val="bg1"/>
                  </a:solidFill>
                  <a:latin typeface="Arial" charset="0"/>
                  <a:cs typeface="Arial" charset="0"/>
                </a:rPr>
                <a:t>Glycémie</a:t>
              </a:r>
            </a:p>
            <a:p>
              <a:pPr algn="ctr" eaLnBrk="0" hangingPunct="0">
                <a:spcBef>
                  <a:spcPct val="50000"/>
                </a:spcBef>
              </a:pPr>
              <a:r>
                <a:rPr lang="fr-FR" altLang="fr-FR" b="1">
                  <a:solidFill>
                    <a:schemeClr val="bg1"/>
                  </a:solidFill>
                  <a:latin typeface="Arial" charset="0"/>
                  <a:cs typeface="Arial" charset="0"/>
                </a:rPr>
                <a:t>Post-prandiale</a:t>
              </a:r>
            </a:p>
            <a:p>
              <a:pPr algn="ctr" eaLnBrk="0" hangingPunct="0">
                <a:spcBef>
                  <a:spcPct val="50000"/>
                </a:spcBef>
              </a:pPr>
              <a:r>
                <a:rPr lang="fr-FR" altLang="fr-FR" b="1">
                  <a:solidFill>
                    <a:schemeClr val="bg1"/>
                  </a:solidFill>
                  <a:latin typeface="Arial" charset="0"/>
                  <a:cs typeface="Arial" charset="0"/>
                </a:rPr>
                <a:t>altérée</a:t>
              </a:r>
            </a:p>
          </p:txBody>
        </p:sp>
        <p:sp>
          <p:nvSpPr>
            <p:cNvPr id="917541" name="Text Box 37"/>
            <p:cNvSpPr txBox="1">
              <a:spLocks noChangeArrowheads="1"/>
            </p:cNvSpPr>
            <p:nvPr/>
          </p:nvSpPr>
          <p:spPr bwMode="auto">
            <a:xfrm>
              <a:off x="3045" y="2580"/>
              <a:ext cx="992" cy="751"/>
            </a:xfrm>
            <a:prstGeom prst="rect">
              <a:avLst/>
            </a:prstGeom>
            <a:noFill/>
            <a:ln>
              <a:noFill/>
            </a:ln>
            <a:effectLst>
              <a:outerShdw dist="17961"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pPr>
              <a:r>
                <a:rPr lang="fr-FR" altLang="fr-FR" b="1">
                  <a:solidFill>
                    <a:schemeClr val="bg1"/>
                  </a:solidFill>
                  <a:latin typeface="Arial" charset="0"/>
                  <a:cs typeface="Arial" charset="0"/>
                </a:rPr>
                <a:t>Glycémie </a:t>
              </a:r>
            </a:p>
            <a:p>
              <a:pPr algn="ctr" eaLnBrk="0" hangingPunct="0">
                <a:spcBef>
                  <a:spcPct val="50000"/>
                </a:spcBef>
              </a:pPr>
              <a:r>
                <a:rPr lang="fr-FR" altLang="fr-FR" b="1">
                  <a:solidFill>
                    <a:schemeClr val="bg1"/>
                  </a:solidFill>
                  <a:latin typeface="Arial" charset="0"/>
                  <a:cs typeface="Arial" charset="0"/>
                </a:rPr>
                <a:t>à jeun</a:t>
              </a:r>
            </a:p>
            <a:p>
              <a:pPr algn="ctr" eaLnBrk="0" hangingPunct="0">
                <a:spcBef>
                  <a:spcPct val="50000"/>
                </a:spcBef>
              </a:pPr>
              <a:r>
                <a:rPr lang="fr-FR" altLang="fr-FR" b="1">
                  <a:solidFill>
                    <a:schemeClr val="bg1"/>
                  </a:solidFill>
                  <a:latin typeface="Arial" charset="0"/>
                  <a:cs typeface="Arial" charset="0"/>
                </a:rPr>
                <a:t>élevée</a:t>
              </a:r>
            </a:p>
          </p:txBody>
        </p:sp>
        <p:sp>
          <p:nvSpPr>
            <p:cNvPr id="917542" name="Text Box 38"/>
            <p:cNvSpPr txBox="1">
              <a:spLocks noChangeArrowheads="1"/>
            </p:cNvSpPr>
            <p:nvPr/>
          </p:nvSpPr>
          <p:spPr bwMode="auto">
            <a:xfrm>
              <a:off x="585" y="960"/>
              <a:ext cx="2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b="1">
                  <a:latin typeface="Arial" charset="0"/>
                  <a:cs typeface="Arial" charset="0"/>
                </a:rPr>
                <a:t>Fonction des cellules </a:t>
              </a:r>
              <a:r>
                <a:rPr lang="fr-FR" altLang="fr-FR" b="1">
                  <a:latin typeface="Arial" charset="0"/>
                  <a:cs typeface="Arial" charset="0"/>
                  <a:sym typeface="Symbol" pitchFamily="18" charset="2"/>
                </a:rPr>
                <a:t> (%)</a:t>
              </a:r>
              <a:endParaRPr lang="fr-FR" altLang="fr-FR" b="1">
                <a:latin typeface="Arial" charset="0"/>
                <a:cs typeface="Arial" charset="0"/>
              </a:endParaRPr>
            </a:p>
          </p:txBody>
        </p:sp>
        <p:sp>
          <p:nvSpPr>
            <p:cNvPr id="917543" name="Text Box 39"/>
            <p:cNvSpPr txBox="1">
              <a:spLocks noChangeArrowheads="1"/>
            </p:cNvSpPr>
            <p:nvPr/>
          </p:nvSpPr>
          <p:spPr bwMode="auto">
            <a:xfrm>
              <a:off x="4765" y="1267"/>
              <a:ext cx="103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spcBef>
                  <a:spcPct val="50000"/>
                </a:spcBef>
              </a:pPr>
              <a:r>
                <a:rPr lang="fr-FR" altLang="fr-FR" sz="1600" b="1">
                  <a:latin typeface="Arial" charset="0"/>
                  <a:cs typeface="Arial" charset="0"/>
                </a:rPr>
                <a:t>Avant diagnostic</a:t>
              </a:r>
            </a:p>
          </p:txBody>
        </p:sp>
        <p:sp>
          <p:nvSpPr>
            <p:cNvPr id="917544" name="Rectangle 40"/>
            <p:cNvSpPr>
              <a:spLocks noChangeArrowheads="1"/>
            </p:cNvSpPr>
            <p:nvPr/>
          </p:nvSpPr>
          <p:spPr bwMode="auto">
            <a:xfrm>
              <a:off x="4513" y="1266"/>
              <a:ext cx="176" cy="156"/>
            </a:xfrm>
            <a:prstGeom prst="rect">
              <a:avLst/>
            </a:prstGeom>
            <a:gradFill rotWithShape="0">
              <a:gsLst>
                <a:gs pos="0">
                  <a:srgbClr val="45C145"/>
                </a:gs>
                <a:gs pos="100000">
                  <a:srgbClr val="CDC8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7545" name="Rectangle 41"/>
            <p:cNvSpPr>
              <a:spLocks noChangeArrowheads="1"/>
            </p:cNvSpPr>
            <p:nvPr/>
          </p:nvSpPr>
          <p:spPr bwMode="auto">
            <a:xfrm>
              <a:off x="4513" y="1646"/>
              <a:ext cx="176" cy="156"/>
            </a:xfrm>
            <a:prstGeom prst="rect">
              <a:avLst/>
            </a:prstGeom>
            <a:gradFill rotWithShape="0">
              <a:gsLst>
                <a:gs pos="0">
                  <a:srgbClr val="F0EA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7546" name="Text Box 42"/>
            <p:cNvSpPr txBox="1">
              <a:spLocks noChangeArrowheads="1"/>
            </p:cNvSpPr>
            <p:nvPr/>
          </p:nvSpPr>
          <p:spPr bwMode="auto">
            <a:xfrm>
              <a:off x="4689" y="1618"/>
              <a:ext cx="1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600" b="1">
                  <a:latin typeface="Arial" charset="0"/>
                  <a:cs typeface="Arial" charset="0"/>
                </a:rPr>
                <a:t>Diagnostic</a:t>
              </a:r>
            </a:p>
          </p:txBody>
        </p:sp>
        <p:grpSp>
          <p:nvGrpSpPr>
            <p:cNvPr id="917547" name="Group 43"/>
            <p:cNvGrpSpPr>
              <a:grpSpLocks/>
            </p:cNvGrpSpPr>
            <p:nvPr/>
          </p:nvGrpSpPr>
          <p:grpSpPr bwMode="auto">
            <a:xfrm>
              <a:off x="3131" y="2208"/>
              <a:ext cx="480" cy="291"/>
              <a:chOff x="3388" y="2208"/>
              <a:chExt cx="443" cy="291"/>
            </a:xfrm>
          </p:grpSpPr>
          <p:sp>
            <p:nvSpPr>
              <p:cNvPr id="917548" name="Oval 44"/>
              <p:cNvSpPr>
                <a:spLocks noChangeArrowheads="1"/>
              </p:cNvSpPr>
              <p:nvPr/>
            </p:nvSpPr>
            <p:spPr bwMode="auto">
              <a:xfrm>
                <a:off x="3388" y="2208"/>
                <a:ext cx="443" cy="29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rgbClr val="66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a:p>
            </p:txBody>
          </p:sp>
          <p:sp>
            <p:nvSpPr>
              <p:cNvPr id="917549" name="Text Box 45"/>
              <p:cNvSpPr txBox="1">
                <a:spLocks noChangeArrowheads="1"/>
              </p:cNvSpPr>
              <p:nvPr/>
            </p:nvSpPr>
            <p:spPr bwMode="auto">
              <a:xfrm>
                <a:off x="3499" y="2210"/>
                <a:ext cx="204" cy="288"/>
              </a:xfrm>
              <a:prstGeom prst="rect">
                <a:avLst/>
              </a:prstGeom>
              <a:noFill/>
              <a:ln>
                <a:noFill/>
              </a:ln>
              <a:effectLst/>
              <a:extLst>
                <a:ext uri="{909E8E84-426E-40DD-AFC4-6F175D3DCCD1}">
                  <a14:hiddenFill xmlns:a14="http://schemas.microsoft.com/office/drawing/2010/main">
                    <a:gradFill rotWithShape="0">
                      <a:gsLst>
                        <a:gs pos="0">
                          <a:srgbClr val="0000CC"/>
                        </a:gs>
                        <a:gs pos="100000">
                          <a:srgbClr val="FFFFFF"/>
                        </a:gs>
                      </a:gsLst>
                      <a:path path="shape">
                        <a:fillToRect l="50000" t="50000" r="50000" b="50000"/>
                      </a:path>
                    </a:gradFill>
                  </a14:hiddenFill>
                </a:ext>
                <a:ext uri="{91240B29-F687-4F45-9708-019B960494DF}">
                  <a14:hiddenLine xmlns:a14="http://schemas.microsoft.com/office/drawing/2010/main" w="349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fr-FR" sz="2400" b="1">
                    <a:latin typeface="Arial" charset="0"/>
                  </a:rPr>
                  <a:t>2</a:t>
                </a:r>
              </a:p>
            </p:txBody>
          </p:sp>
        </p:grpSp>
        <p:grpSp>
          <p:nvGrpSpPr>
            <p:cNvPr id="917550" name="Group 46"/>
            <p:cNvGrpSpPr>
              <a:grpSpLocks/>
            </p:cNvGrpSpPr>
            <p:nvPr/>
          </p:nvGrpSpPr>
          <p:grpSpPr bwMode="auto">
            <a:xfrm>
              <a:off x="1613" y="1541"/>
              <a:ext cx="479" cy="291"/>
              <a:chOff x="1986" y="1541"/>
              <a:chExt cx="443" cy="291"/>
            </a:xfrm>
          </p:grpSpPr>
          <p:sp>
            <p:nvSpPr>
              <p:cNvPr id="917551" name="Oval 47"/>
              <p:cNvSpPr>
                <a:spLocks noChangeArrowheads="1"/>
              </p:cNvSpPr>
              <p:nvPr/>
            </p:nvSpPr>
            <p:spPr bwMode="auto">
              <a:xfrm>
                <a:off x="1986" y="1541"/>
                <a:ext cx="443" cy="29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rgbClr val="66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a:p>
            </p:txBody>
          </p:sp>
          <p:sp>
            <p:nvSpPr>
              <p:cNvPr id="917552" name="Text Box 48"/>
              <p:cNvSpPr txBox="1">
                <a:spLocks noChangeArrowheads="1"/>
              </p:cNvSpPr>
              <p:nvPr/>
            </p:nvSpPr>
            <p:spPr bwMode="auto">
              <a:xfrm>
                <a:off x="2097" y="1543"/>
                <a:ext cx="204" cy="288"/>
              </a:xfrm>
              <a:prstGeom prst="rect">
                <a:avLst/>
              </a:prstGeom>
              <a:noFill/>
              <a:ln>
                <a:noFill/>
              </a:ln>
              <a:effectLst/>
              <a:extLst>
                <a:ext uri="{909E8E84-426E-40DD-AFC4-6F175D3DCCD1}">
                  <a14:hiddenFill xmlns:a14="http://schemas.microsoft.com/office/drawing/2010/main">
                    <a:gradFill rotWithShape="0">
                      <a:gsLst>
                        <a:gs pos="0">
                          <a:srgbClr val="0000CC"/>
                        </a:gs>
                        <a:gs pos="100000">
                          <a:srgbClr val="FFFFFF"/>
                        </a:gs>
                      </a:gsLst>
                      <a:path path="shape">
                        <a:fillToRect l="50000" t="50000" r="50000" b="50000"/>
                      </a:path>
                    </a:gradFill>
                  </a14:hiddenFill>
                </a:ext>
                <a:ext uri="{91240B29-F687-4F45-9708-019B960494DF}">
                  <a14:hiddenLine xmlns:a14="http://schemas.microsoft.com/office/drawing/2010/main" w="349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fr-FR" sz="2400" b="1">
                    <a:latin typeface="Arial" charset="0"/>
                  </a:rPr>
                  <a:t>1</a:t>
                </a:r>
              </a:p>
            </p:txBody>
          </p:sp>
        </p:grpSp>
        <p:grpSp>
          <p:nvGrpSpPr>
            <p:cNvPr id="917553" name="Group 49"/>
            <p:cNvGrpSpPr>
              <a:grpSpLocks/>
            </p:cNvGrpSpPr>
            <p:nvPr/>
          </p:nvGrpSpPr>
          <p:grpSpPr bwMode="auto">
            <a:xfrm>
              <a:off x="3840" y="1201"/>
              <a:ext cx="480" cy="291"/>
              <a:chOff x="1986" y="1541"/>
              <a:chExt cx="443" cy="291"/>
            </a:xfrm>
          </p:grpSpPr>
          <p:sp>
            <p:nvSpPr>
              <p:cNvPr id="917554" name="Oval 50"/>
              <p:cNvSpPr>
                <a:spLocks noChangeArrowheads="1"/>
              </p:cNvSpPr>
              <p:nvPr/>
            </p:nvSpPr>
            <p:spPr bwMode="auto">
              <a:xfrm>
                <a:off x="1986" y="1541"/>
                <a:ext cx="443" cy="29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rgbClr val="66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a:p>
            </p:txBody>
          </p:sp>
          <p:sp>
            <p:nvSpPr>
              <p:cNvPr id="917555" name="Text Box 51"/>
              <p:cNvSpPr txBox="1">
                <a:spLocks noChangeArrowheads="1"/>
              </p:cNvSpPr>
              <p:nvPr/>
            </p:nvSpPr>
            <p:spPr bwMode="auto">
              <a:xfrm>
                <a:off x="2097" y="1543"/>
                <a:ext cx="204" cy="288"/>
              </a:xfrm>
              <a:prstGeom prst="rect">
                <a:avLst/>
              </a:prstGeom>
              <a:noFill/>
              <a:ln>
                <a:noFill/>
              </a:ln>
              <a:effectLst/>
              <a:extLst>
                <a:ext uri="{909E8E84-426E-40DD-AFC4-6F175D3DCCD1}">
                  <a14:hiddenFill xmlns:a14="http://schemas.microsoft.com/office/drawing/2010/main">
                    <a:gradFill rotWithShape="0">
                      <a:gsLst>
                        <a:gs pos="0">
                          <a:srgbClr val="0000CC"/>
                        </a:gs>
                        <a:gs pos="100000">
                          <a:srgbClr val="FFFFFF"/>
                        </a:gs>
                      </a:gsLst>
                      <a:path path="shape">
                        <a:fillToRect l="50000" t="50000" r="50000" b="50000"/>
                      </a:path>
                    </a:gradFill>
                  </a14:hiddenFill>
                </a:ext>
                <a:ext uri="{91240B29-F687-4F45-9708-019B960494DF}">
                  <a14:hiddenLine xmlns:a14="http://schemas.microsoft.com/office/drawing/2010/main" w="349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fr-FR" sz="2400" b="1">
                    <a:latin typeface="Arial" charset="0"/>
                  </a:rPr>
                  <a:t>1</a:t>
                </a:r>
              </a:p>
            </p:txBody>
          </p:sp>
        </p:grpSp>
        <p:grpSp>
          <p:nvGrpSpPr>
            <p:cNvPr id="917556" name="Group 52"/>
            <p:cNvGrpSpPr>
              <a:grpSpLocks/>
            </p:cNvGrpSpPr>
            <p:nvPr/>
          </p:nvGrpSpPr>
          <p:grpSpPr bwMode="auto">
            <a:xfrm>
              <a:off x="3861" y="1584"/>
              <a:ext cx="480" cy="291"/>
              <a:chOff x="3388" y="2208"/>
              <a:chExt cx="443" cy="291"/>
            </a:xfrm>
          </p:grpSpPr>
          <p:sp>
            <p:nvSpPr>
              <p:cNvPr id="917557" name="Oval 53"/>
              <p:cNvSpPr>
                <a:spLocks noChangeArrowheads="1"/>
              </p:cNvSpPr>
              <p:nvPr/>
            </p:nvSpPr>
            <p:spPr bwMode="auto">
              <a:xfrm>
                <a:off x="3388" y="2208"/>
                <a:ext cx="443" cy="29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rgbClr val="66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a:p>
            </p:txBody>
          </p:sp>
          <p:sp>
            <p:nvSpPr>
              <p:cNvPr id="917558" name="Text Box 54"/>
              <p:cNvSpPr txBox="1">
                <a:spLocks noChangeArrowheads="1"/>
              </p:cNvSpPr>
              <p:nvPr/>
            </p:nvSpPr>
            <p:spPr bwMode="auto">
              <a:xfrm>
                <a:off x="3499" y="2210"/>
                <a:ext cx="204" cy="288"/>
              </a:xfrm>
              <a:prstGeom prst="rect">
                <a:avLst/>
              </a:prstGeom>
              <a:noFill/>
              <a:ln>
                <a:noFill/>
              </a:ln>
              <a:effectLst/>
              <a:extLst>
                <a:ext uri="{909E8E84-426E-40DD-AFC4-6F175D3DCCD1}">
                  <a14:hiddenFill xmlns:a14="http://schemas.microsoft.com/office/drawing/2010/main">
                    <a:gradFill rotWithShape="0">
                      <a:gsLst>
                        <a:gs pos="0">
                          <a:srgbClr val="0000CC"/>
                        </a:gs>
                        <a:gs pos="100000">
                          <a:srgbClr val="FFFFFF"/>
                        </a:gs>
                      </a:gsLst>
                      <a:path path="shape">
                        <a:fillToRect l="50000" t="50000" r="50000" b="50000"/>
                      </a:path>
                    </a:gradFill>
                  </a14:hiddenFill>
                </a:ext>
                <a:ext uri="{91240B29-F687-4F45-9708-019B960494DF}">
                  <a14:hiddenLine xmlns:a14="http://schemas.microsoft.com/office/drawing/2010/main" w="349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fr-FR" sz="2400" b="1">
                    <a:latin typeface="Arial" charset="0"/>
                  </a:rPr>
                  <a:t>2</a:t>
                </a: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fld id="{FFBE0074-A64A-4D4C-9730-6DB05A9F8265}" type="slidenum">
              <a:rPr lang="fr-FR" altLang="fr-FR"/>
              <a:pPr/>
              <a:t>16</a:t>
            </a:fld>
            <a:endParaRPr lang="fr-FR" altLang="fr-FR"/>
          </a:p>
        </p:txBody>
      </p:sp>
      <p:sp>
        <p:nvSpPr>
          <p:cNvPr id="882690"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2691"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r>
              <a:rPr lang="fr-FR" altLang="fr-FR" sz="1000" b="1">
                <a:solidFill>
                  <a:srgbClr val="FF99FF"/>
                </a:solidFill>
                <a:latin typeface="Arial" charset="0"/>
                <a:cs typeface="Arial" charset="0"/>
              </a:rPr>
              <a:t>    </a:t>
            </a:r>
          </a:p>
        </p:txBody>
      </p:sp>
      <p:grpSp>
        <p:nvGrpSpPr>
          <p:cNvPr id="882692" name="Group 4"/>
          <p:cNvGrpSpPr>
            <a:grpSpLocks/>
          </p:cNvGrpSpPr>
          <p:nvPr/>
        </p:nvGrpSpPr>
        <p:grpSpPr bwMode="auto">
          <a:xfrm>
            <a:off x="2393950" y="762000"/>
            <a:ext cx="4870450" cy="1676400"/>
            <a:chOff x="1392" y="480"/>
            <a:chExt cx="2832" cy="1056"/>
          </a:xfrm>
        </p:grpSpPr>
        <p:sp>
          <p:nvSpPr>
            <p:cNvPr id="882693" name="Text Box 5"/>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1,20 à </a:t>
              </a:r>
              <a:r>
                <a:rPr lang="fr-FR" altLang="fr-FR" sz="1400" b="1" dirty="0" smtClean="0">
                  <a:solidFill>
                    <a:schemeClr val="accent2"/>
                  </a:solidFill>
                  <a:latin typeface="Arial" charset="0"/>
                  <a:cs typeface="Arial" charset="0"/>
                </a:rPr>
                <a:t>1,80 </a:t>
              </a:r>
              <a:r>
                <a:rPr lang="fr-FR" altLang="fr-FR" sz="1400" b="1" dirty="0">
                  <a:solidFill>
                    <a:schemeClr val="accent2"/>
                  </a:solidFill>
                  <a:latin typeface="Arial" charset="0"/>
                  <a:cs typeface="Arial" charset="0"/>
                </a:rPr>
                <a:t>g/l</a:t>
              </a: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r>
                <a:rPr lang="fr-FR" altLang="fr-FR" sz="1400" b="1" dirty="0">
                  <a:solidFill>
                    <a:srgbClr val="CC0000"/>
                  </a:solidFill>
                  <a:latin typeface="Arial" charset="0"/>
                  <a:cs typeface="Arial" charset="0"/>
                </a:rPr>
                <a:t>%</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2694" name="Rectangle 6"/>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Espace réservé du numéro de diapositive 2"/>
          <p:cNvSpPr>
            <a:spLocks noGrp="1"/>
          </p:cNvSpPr>
          <p:nvPr>
            <p:ph type="sldNum" sz="quarter" idx="11"/>
          </p:nvPr>
        </p:nvSpPr>
        <p:spPr/>
        <p:txBody>
          <a:bodyPr/>
          <a:lstStyle/>
          <a:p>
            <a:fld id="{20B4DF59-0D0D-477E-BAEB-93F34A643BC9}" type="slidenum">
              <a:rPr lang="fr-FR" altLang="fr-FR"/>
              <a:pPr/>
              <a:t>17</a:t>
            </a:fld>
            <a:endParaRPr lang="fr-FR" altLang="fr-FR"/>
          </a:p>
        </p:txBody>
      </p:sp>
      <p:sp>
        <p:nvSpPr>
          <p:cNvPr id="883714"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3715"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r>
              <a:rPr lang="fr-FR" altLang="fr-FR" sz="1000" b="1">
                <a:solidFill>
                  <a:srgbClr val="FF99FF"/>
                </a:solidFill>
                <a:latin typeface="Arial" charset="0"/>
                <a:cs typeface="Arial" charset="0"/>
              </a:rPr>
              <a:t>    </a:t>
            </a:r>
          </a:p>
        </p:txBody>
      </p:sp>
      <p:sp>
        <p:nvSpPr>
          <p:cNvPr id="883716" name="Line 4"/>
          <p:cNvSpPr>
            <a:spLocks noChangeShapeType="1"/>
          </p:cNvSpPr>
          <p:nvPr/>
        </p:nvSpPr>
        <p:spPr bwMode="auto">
          <a:xfrm>
            <a:off x="990600" y="3886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17" name="Line 5"/>
          <p:cNvSpPr>
            <a:spLocks noChangeShapeType="1"/>
          </p:cNvSpPr>
          <p:nvPr/>
        </p:nvSpPr>
        <p:spPr bwMode="auto">
          <a:xfrm>
            <a:off x="990600" y="4419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19" name="Text Box 7"/>
          <p:cNvSpPr txBox="1">
            <a:spLocks noChangeArrowheads="1"/>
          </p:cNvSpPr>
          <p:nvPr/>
        </p:nvSpPr>
        <p:spPr bwMode="auto">
          <a:xfrm>
            <a:off x="247650" y="3657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3720" name="Text Box 8"/>
          <p:cNvSpPr txBox="1">
            <a:spLocks noChangeArrowheads="1"/>
          </p:cNvSpPr>
          <p:nvPr/>
        </p:nvSpPr>
        <p:spPr bwMode="auto">
          <a:xfrm>
            <a:off x="247650" y="4267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3721" name="Line 9"/>
          <p:cNvSpPr>
            <a:spLocks noChangeShapeType="1"/>
          </p:cNvSpPr>
          <p:nvPr/>
        </p:nvSpPr>
        <p:spPr bwMode="auto">
          <a:xfrm>
            <a:off x="990600" y="4724400"/>
            <a:ext cx="759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22" name="Text Box 10"/>
          <p:cNvSpPr txBox="1">
            <a:spLocks noChangeArrowheads="1"/>
          </p:cNvSpPr>
          <p:nvPr/>
        </p:nvSpPr>
        <p:spPr bwMode="auto">
          <a:xfrm>
            <a:off x="14033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3723" name="Line 11"/>
          <p:cNvSpPr>
            <a:spLocks noChangeShapeType="1"/>
          </p:cNvSpPr>
          <p:nvPr/>
        </p:nvSpPr>
        <p:spPr bwMode="auto">
          <a:xfrm>
            <a:off x="156845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24" name="Line 12"/>
          <p:cNvSpPr>
            <a:spLocks noChangeShapeType="1"/>
          </p:cNvSpPr>
          <p:nvPr/>
        </p:nvSpPr>
        <p:spPr bwMode="auto">
          <a:xfrm>
            <a:off x="34671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25" name="Line 13"/>
          <p:cNvSpPr>
            <a:spLocks noChangeShapeType="1"/>
          </p:cNvSpPr>
          <p:nvPr/>
        </p:nvSpPr>
        <p:spPr bwMode="auto">
          <a:xfrm>
            <a:off x="54483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3726" name="Text Box 14"/>
          <p:cNvSpPr txBox="1">
            <a:spLocks noChangeArrowheads="1"/>
          </p:cNvSpPr>
          <p:nvPr/>
        </p:nvSpPr>
        <p:spPr bwMode="auto">
          <a:xfrm>
            <a:off x="33020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3727" name="Text Box 15"/>
          <p:cNvSpPr txBox="1">
            <a:spLocks noChangeArrowheads="1"/>
          </p:cNvSpPr>
          <p:nvPr/>
        </p:nvSpPr>
        <p:spPr bwMode="auto">
          <a:xfrm>
            <a:off x="5200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3728" name="Text Box 16"/>
          <p:cNvSpPr txBox="1">
            <a:spLocks noChangeArrowheads="1"/>
          </p:cNvSpPr>
          <p:nvPr/>
        </p:nvSpPr>
        <p:spPr bwMode="auto">
          <a:xfrm>
            <a:off x="72644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3729" name="Line 17"/>
          <p:cNvSpPr>
            <a:spLocks noChangeShapeType="1"/>
          </p:cNvSpPr>
          <p:nvPr/>
        </p:nvSpPr>
        <p:spPr bwMode="auto">
          <a:xfrm>
            <a:off x="74295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883730" name="Group 18"/>
          <p:cNvGrpSpPr>
            <a:grpSpLocks/>
          </p:cNvGrpSpPr>
          <p:nvPr/>
        </p:nvGrpSpPr>
        <p:grpSpPr bwMode="auto">
          <a:xfrm>
            <a:off x="2393950" y="762000"/>
            <a:ext cx="4870450" cy="1676400"/>
            <a:chOff x="1392" y="480"/>
            <a:chExt cx="2832" cy="1056"/>
          </a:xfrm>
        </p:grpSpPr>
        <p:sp>
          <p:nvSpPr>
            <p:cNvPr id="883731" name="Text Box 19"/>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a:t>
              </a:r>
              <a:r>
                <a:rPr lang="fr-FR" altLang="fr-FR" sz="1400" b="1" dirty="0" smtClean="0">
                  <a:solidFill>
                    <a:schemeClr val="accent2"/>
                  </a:solidFill>
                  <a:latin typeface="Arial" charset="0"/>
                  <a:cs typeface="Arial" charset="0"/>
                </a:rPr>
                <a:t>1,20 à 1,80 g/l</a:t>
              </a:r>
              <a:endParaRPr lang="fr-FR" altLang="fr-FR" sz="1400" b="1" dirty="0">
                <a:solidFill>
                  <a:schemeClr val="accent2"/>
                </a:solidFill>
                <a:latin typeface="Arial" charset="0"/>
                <a:cs typeface="Arial" charset="0"/>
              </a:endParaRP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3732" name="Rectangle 20"/>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Espace réservé du numéro de diapositive 2"/>
          <p:cNvSpPr>
            <a:spLocks noGrp="1"/>
          </p:cNvSpPr>
          <p:nvPr>
            <p:ph type="sldNum" sz="quarter" idx="11"/>
          </p:nvPr>
        </p:nvSpPr>
        <p:spPr/>
        <p:txBody>
          <a:bodyPr/>
          <a:lstStyle/>
          <a:p>
            <a:fld id="{C3F1F4B9-8CAD-42C4-98AA-98C769F5FAA3}" type="slidenum">
              <a:rPr lang="fr-FR" altLang="fr-FR"/>
              <a:pPr/>
              <a:t>18</a:t>
            </a:fld>
            <a:endParaRPr lang="fr-FR" altLang="fr-FR"/>
          </a:p>
        </p:txBody>
      </p:sp>
      <p:sp>
        <p:nvSpPr>
          <p:cNvPr id="88473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473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r>
              <a:rPr lang="fr-FR" altLang="fr-FR" sz="1000" b="1">
                <a:solidFill>
                  <a:srgbClr val="FF99FF"/>
                </a:solidFill>
                <a:latin typeface="Arial" charset="0"/>
                <a:cs typeface="Arial" charset="0"/>
              </a:rPr>
              <a:t>    </a:t>
            </a:r>
          </a:p>
        </p:txBody>
      </p:sp>
      <p:sp>
        <p:nvSpPr>
          <p:cNvPr id="884740" name="Line 4"/>
          <p:cNvSpPr>
            <a:spLocks noChangeShapeType="1"/>
          </p:cNvSpPr>
          <p:nvPr/>
        </p:nvSpPr>
        <p:spPr bwMode="auto">
          <a:xfrm>
            <a:off x="990600" y="3886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41" name="Oval 5"/>
          <p:cNvSpPr>
            <a:spLocks noChangeArrowheads="1"/>
          </p:cNvSpPr>
          <p:nvPr/>
        </p:nvSpPr>
        <p:spPr bwMode="auto">
          <a:xfrm>
            <a:off x="15684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4742" name="Oval 6"/>
          <p:cNvSpPr>
            <a:spLocks noChangeArrowheads="1"/>
          </p:cNvSpPr>
          <p:nvPr/>
        </p:nvSpPr>
        <p:spPr bwMode="auto">
          <a:xfrm>
            <a:off x="53657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4743" name="Oval 7"/>
          <p:cNvSpPr>
            <a:spLocks noChangeArrowheads="1"/>
          </p:cNvSpPr>
          <p:nvPr/>
        </p:nvSpPr>
        <p:spPr bwMode="auto">
          <a:xfrm>
            <a:off x="346710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4744" name="Line 8"/>
          <p:cNvSpPr>
            <a:spLocks noChangeShapeType="1"/>
          </p:cNvSpPr>
          <p:nvPr/>
        </p:nvSpPr>
        <p:spPr bwMode="auto">
          <a:xfrm>
            <a:off x="990600" y="4419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45" name="Rectangle 9"/>
          <p:cNvSpPr>
            <a:spLocks noChangeArrowheads="1"/>
          </p:cNvSpPr>
          <p:nvPr/>
        </p:nvSpPr>
        <p:spPr bwMode="auto">
          <a:xfrm>
            <a:off x="990600" y="4419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4746" name="Text Box 10"/>
          <p:cNvSpPr txBox="1">
            <a:spLocks noChangeArrowheads="1"/>
          </p:cNvSpPr>
          <p:nvPr/>
        </p:nvSpPr>
        <p:spPr bwMode="auto">
          <a:xfrm>
            <a:off x="247650" y="3657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4747" name="Text Box 11"/>
          <p:cNvSpPr txBox="1">
            <a:spLocks noChangeArrowheads="1"/>
          </p:cNvSpPr>
          <p:nvPr/>
        </p:nvSpPr>
        <p:spPr bwMode="auto">
          <a:xfrm>
            <a:off x="247650" y="4267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4748" name="Text Box 12"/>
          <p:cNvSpPr txBox="1">
            <a:spLocks noChangeArrowheads="1"/>
          </p:cNvSpPr>
          <p:nvPr/>
        </p:nvSpPr>
        <p:spPr bwMode="auto">
          <a:xfrm>
            <a:off x="2228850" y="3262313"/>
            <a:ext cx="90805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dirty="0" smtClean="0">
                <a:solidFill>
                  <a:schemeClr val="accent2"/>
                </a:solidFill>
                <a:latin typeface="Arial" charset="0"/>
                <a:cs typeface="Arial" charset="0"/>
              </a:rPr>
              <a:t>1,80 </a:t>
            </a:r>
            <a:r>
              <a:rPr lang="fr-FR" altLang="fr-FR" sz="1400" dirty="0">
                <a:solidFill>
                  <a:schemeClr val="accent2"/>
                </a:solidFill>
                <a:latin typeface="Arial" charset="0"/>
                <a:cs typeface="Arial" charset="0"/>
              </a:rPr>
              <a:t>g/l</a:t>
            </a:r>
          </a:p>
          <a:p>
            <a:pPr eaLnBrk="0" hangingPunct="0">
              <a:spcBef>
                <a:spcPct val="50000"/>
              </a:spcBef>
            </a:pPr>
            <a:r>
              <a:rPr lang="fr-FR" altLang="fr-FR" sz="1400" dirty="0">
                <a:solidFill>
                  <a:schemeClr val="accent2"/>
                </a:solidFill>
                <a:latin typeface="Arial" charset="0"/>
                <a:cs typeface="Arial" charset="0"/>
              </a:rPr>
              <a:t>1,20g/l</a:t>
            </a:r>
          </a:p>
        </p:txBody>
      </p:sp>
      <p:sp>
        <p:nvSpPr>
          <p:cNvPr id="884749" name="Line 13"/>
          <p:cNvSpPr>
            <a:spLocks noChangeShapeType="1"/>
          </p:cNvSpPr>
          <p:nvPr/>
        </p:nvSpPr>
        <p:spPr bwMode="auto">
          <a:xfrm>
            <a:off x="990600" y="4724400"/>
            <a:ext cx="759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50" name="Text Box 14"/>
          <p:cNvSpPr txBox="1">
            <a:spLocks noChangeArrowheads="1"/>
          </p:cNvSpPr>
          <p:nvPr/>
        </p:nvSpPr>
        <p:spPr bwMode="auto">
          <a:xfrm>
            <a:off x="14033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4751" name="Line 15"/>
          <p:cNvSpPr>
            <a:spLocks noChangeShapeType="1"/>
          </p:cNvSpPr>
          <p:nvPr/>
        </p:nvSpPr>
        <p:spPr bwMode="auto">
          <a:xfrm>
            <a:off x="156845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52" name="Line 16"/>
          <p:cNvSpPr>
            <a:spLocks noChangeShapeType="1"/>
          </p:cNvSpPr>
          <p:nvPr/>
        </p:nvSpPr>
        <p:spPr bwMode="auto">
          <a:xfrm>
            <a:off x="34671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53" name="Line 17"/>
          <p:cNvSpPr>
            <a:spLocks noChangeShapeType="1"/>
          </p:cNvSpPr>
          <p:nvPr/>
        </p:nvSpPr>
        <p:spPr bwMode="auto">
          <a:xfrm>
            <a:off x="54483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4754" name="Text Box 18"/>
          <p:cNvSpPr txBox="1">
            <a:spLocks noChangeArrowheads="1"/>
          </p:cNvSpPr>
          <p:nvPr/>
        </p:nvSpPr>
        <p:spPr bwMode="auto">
          <a:xfrm>
            <a:off x="3302000" y="4800600"/>
            <a:ext cx="9080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4755" name="Text Box 19"/>
          <p:cNvSpPr txBox="1">
            <a:spLocks noChangeArrowheads="1"/>
          </p:cNvSpPr>
          <p:nvPr/>
        </p:nvSpPr>
        <p:spPr bwMode="auto">
          <a:xfrm>
            <a:off x="5200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4756" name="Text Box 20"/>
          <p:cNvSpPr txBox="1">
            <a:spLocks noChangeArrowheads="1"/>
          </p:cNvSpPr>
          <p:nvPr/>
        </p:nvSpPr>
        <p:spPr bwMode="auto">
          <a:xfrm>
            <a:off x="72644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4757" name="Line 21"/>
          <p:cNvSpPr>
            <a:spLocks noChangeShapeType="1"/>
          </p:cNvSpPr>
          <p:nvPr/>
        </p:nvSpPr>
        <p:spPr bwMode="auto">
          <a:xfrm>
            <a:off x="74295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884758" name="Group 22"/>
          <p:cNvGrpSpPr>
            <a:grpSpLocks/>
          </p:cNvGrpSpPr>
          <p:nvPr/>
        </p:nvGrpSpPr>
        <p:grpSpPr bwMode="auto">
          <a:xfrm>
            <a:off x="2393950" y="762000"/>
            <a:ext cx="4870450" cy="1676400"/>
            <a:chOff x="1392" y="480"/>
            <a:chExt cx="2832" cy="1056"/>
          </a:xfrm>
        </p:grpSpPr>
        <p:sp>
          <p:nvSpPr>
            <p:cNvPr id="884759" name="Text Box 23"/>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a:t>
              </a:r>
              <a:r>
                <a:rPr lang="fr-FR" altLang="fr-FR" sz="1400" b="1" dirty="0" smtClean="0">
                  <a:solidFill>
                    <a:schemeClr val="accent2"/>
                  </a:solidFill>
                  <a:latin typeface="Arial" charset="0"/>
                  <a:cs typeface="Arial" charset="0"/>
                </a:rPr>
                <a:t>1,20 à 1,80 g/l</a:t>
              </a:r>
              <a:endParaRPr lang="fr-FR" altLang="fr-FR" sz="1400" b="1" dirty="0">
                <a:solidFill>
                  <a:schemeClr val="accent2"/>
                </a:solidFill>
                <a:latin typeface="Arial" charset="0"/>
                <a:cs typeface="Arial" charset="0"/>
              </a:endParaRP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4760" name="Rectangle 24"/>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 name="Forme libre 2"/>
          <p:cNvSpPr/>
          <p:nvPr/>
        </p:nvSpPr>
        <p:spPr bwMode="auto">
          <a:xfrm>
            <a:off x="1001486" y="2728686"/>
            <a:ext cx="6908800" cy="756643"/>
          </a:xfrm>
          <a:custGeom>
            <a:avLst/>
            <a:gdLst>
              <a:gd name="connsiteX0" fmla="*/ 0 w 6908800"/>
              <a:gd name="connsiteY0" fmla="*/ 667657 h 756643"/>
              <a:gd name="connsiteX1" fmla="*/ 232228 w 6908800"/>
              <a:gd name="connsiteY1" fmla="*/ 667657 h 756643"/>
              <a:gd name="connsiteX2" fmla="*/ 290285 w 6908800"/>
              <a:gd name="connsiteY2" fmla="*/ 682171 h 756643"/>
              <a:gd name="connsiteX3" fmla="*/ 377371 w 6908800"/>
              <a:gd name="connsiteY3" fmla="*/ 711200 h 756643"/>
              <a:gd name="connsiteX4" fmla="*/ 551543 w 6908800"/>
              <a:gd name="connsiteY4" fmla="*/ 696685 h 756643"/>
              <a:gd name="connsiteX5" fmla="*/ 580571 w 6908800"/>
              <a:gd name="connsiteY5" fmla="*/ 609600 h 756643"/>
              <a:gd name="connsiteX6" fmla="*/ 595085 w 6908800"/>
              <a:gd name="connsiteY6" fmla="*/ 566057 h 756643"/>
              <a:gd name="connsiteX7" fmla="*/ 624114 w 6908800"/>
              <a:gd name="connsiteY7" fmla="*/ 464457 h 756643"/>
              <a:gd name="connsiteX8" fmla="*/ 638628 w 6908800"/>
              <a:gd name="connsiteY8" fmla="*/ 348343 h 756643"/>
              <a:gd name="connsiteX9" fmla="*/ 667657 w 6908800"/>
              <a:gd name="connsiteY9" fmla="*/ 261257 h 756643"/>
              <a:gd name="connsiteX10" fmla="*/ 711200 w 6908800"/>
              <a:gd name="connsiteY10" fmla="*/ 116114 h 756643"/>
              <a:gd name="connsiteX11" fmla="*/ 725714 w 6908800"/>
              <a:gd name="connsiteY11" fmla="*/ 72571 h 756643"/>
              <a:gd name="connsiteX12" fmla="*/ 812800 w 6908800"/>
              <a:gd name="connsiteY12" fmla="*/ 43543 h 756643"/>
              <a:gd name="connsiteX13" fmla="*/ 972457 w 6908800"/>
              <a:gd name="connsiteY13" fmla="*/ 72571 h 756643"/>
              <a:gd name="connsiteX14" fmla="*/ 1016000 w 6908800"/>
              <a:gd name="connsiteY14" fmla="*/ 101600 h 756643"/>
              <a:gd name="connsiteX15" fmla="*/ 1045028 w 6908800"/>
              <a:gd name="connsiteY15" fmla="*/ 145143 h 756643"/>
              <a:gd name="connsiteX16" fmla="*/ 1059543 w 6908800"/>
              <a:gd name="connsiteY16" fmla="*/ 188685 h 756643"/>
              <a:gd name="connsiteX17" fmla="*/ 1117600 w 6908800"/>
              <a:gd name="connsiteY17" fmla="*/ 275771 h 756643"/>
              <a:gd name="connsiteX18" fmla="*/ 1146628 w 6908800"/>
              <a:gd name="connsiteY18" fmla="*/ 319314 h 756643"/>
              <a:gd name="connsiteX19" fmla="*/ 1175657 w 6908800"/>
              <a:gd name="connsiteY19" fmla="*/ 377371 h 756643"/>
              <a:gd name="connsiteX20" fmla="*/ 1204685 w 6908800"/>
              <a:gd name="connsiteY20" fmla="*/ 420914 h 756643"/>
              <a:gd name="connsiteX21" fmla="*/ 1219200 w 6908800"/>
              <a:gd name="connsiteY21" fmla="*/ 464457 h 756643"/>
              <a:gd name="connsiteX22" fmla="*/ 1248228 w 6908800"/>
              <a:gd name="connsiteY22" fmla="*/ 508000 h 756643"/>
              <a:gd name="connsiteX23" fmla="*/ 1262743 w 6908800"/>
              <a:gd name="connsiteY23" fmla="*/ 551543 h 756643"/>
              <a:gd name="connsiteX24" fmla="*/ 1291771 w 6908800"/>
              <a:gd name="connsiteY24" fmla="*/ 609600 h 756643"/>
              <a:gd name="connsiteX25" fmla="*/ 2510971 w 6908800"/>
              <a:gd name="connsiteY25" fmla="*/ 595085 h 756643"/>
              <a:gd name="connsiteX26" fmla="*/ 2525485 w 6908800"/>
              <a:gd name="connsiteY26" fmla="*/ 348343 h 756643"/>
              <a:gd name="connsiteX27" fmla="*/ 2583543 w 6908800"/>
              <a:gd name="connsiteY27" fmla="*/ 217714 h 756643"/>
              <a:gd name="connsiteX28" fmla="*/ 2714171 w 6908800"/>
              <a:gd name="connsiteY28" fmla="*/ 145143 h 756643"/>
              <a:gd name="connsiteX29" fmla="*/ 2830285 w 6908800"/>
              <a:gd name="connsiteY29" fmla="*/ 101600 h 756643"/>
              <a:gd name="connsiteX30" fmla="*/ 2960914 w 6908800"/>
              <a:gd name="connsiteY30" fmla="*/ 130628 h 756643"/>
              <a:gd name="connsiteX31" fmla="*/ 3004457 w 6908800"/>
              <a:gd name="connsiteY31" fmla="*/ 145143 h 756643"/>
              <a:gd name="connsiteX32" fmla="*/ 3106057 w 6908800"/>
              <a:gd name="connsiteY32" fmla="*/ 275771 h 756643"/>
              <a:gd name="connsiteX33" fmla="*/ 3149600 w 6908800"/>
              <a:gd name="connsiteY33" fmla="*/ 319314 h 756643"/>
              <a:gd name="connsiteX34" fmla="*/ 3207657 w 6908800"/>
              <a:gd name="connsiteY34" fmla="*/ 420914 h 756643"/>
              <a:gd name="connsiteX35" fmla="*/ 3236685 w 6908800"/>
              <a:gd name="connsiteY35" fmla="*/ 464457 h 756643"/>
              <a:gd name="connsiteX36" fmla="*/ 3251200 w 6908800"/>
              <a:gd name="connsiteY36" fmla="*/ 508000 h 756643"/>
              <a:gd name="connsiteX37" fmla="*/ 3280228 w 6908800"/>
              <a:gd name="connsiteY37" fmla="*/ 551543 h 756643"/>
              <a:gd name="connsiteX38" fmla="*/ 3309257 w 6908800"/>
              <a:gd name="connsiteY38" fmla="*/ 638628 h 756643"/>
              <a:gd name="connsiteX39" fmla="*/ 3672114 w 6908800"/>
              <a:gd name="connsiteY39" fmla="*/ 653143 h 756643"/>
              <a:gd name="connsiteX40" fmla="*/ 4441371 w 6908800"/>
              <a:gd name="connsiteY40" fmla="*/ 638628 h 756643"/>
              <a:gd name="connsiteX41" fmla="*/ 4455885 w 6908800"/>
              <a:gd name="connsiteY41" fmla="*/ 478971 h 756643"/>
              <a:gd name="connsiteX42" fmla="*/ 4470400 w 6908800"/>
              <a:gd name="connsiteY42" fmla="*/ 420914 h 756643"/>
              <a:gd name="connsiteX43" fmla="*/ 4499428 w 6908800"/>
              <a:gd name="connsiteY43" fmla="*/ 290285 h 756643"/>
              <a:gd name="connsiteX44" fmla="*/ 4528457 w 6908800"/>
              <a:gd name="connsiteY44" fmla="*/ 217714 h 756643"/>
              <a:gd name="connsiteX45" fmla="*/ 4542971 w 6908800"/>
              <a:gd name="connsiteY45" fmla="*/ 159657 h 756643"/>
              <a:gd name="connsiteX46" fmla="*/ 4601028 w 6908800"/>
              <a:gd name="connsiteY46" fmla="*/ 72571 h 756643"/>
              <a:gd name="connsiteX47" fmla="*/ 4630057 w 6908800"/>
              <a:gd name="connsiteY47" fmla="*/ 29028 h 756643"/>
              <a:gd name="connsiteX48" fmla="*/ 4717143 w 6908800"/>
              <a:gd name="connsiteY48" fmla="*/ 0 h 756643"/>
              <a:gd name="connsiteX49" fmla="*/ 4847771 w 6908800"/>
              <a:gd name="connsiteY49" fmla="*/ 14514 h 756643"/>
              <a:gd name="connsiteX50" fmla="*/ 4905828 w 6908800"/>
              <a:gd name="connsiteY50" fmla="*/ 87085 h 756643"/>
              <a:gd name="connsiteX51" fmla="*/ 4949371 w 6908800"/>
              <a:gd name="connsiteY51" fmla="*/ 130628 h 756643"/>
              <a:gd name="connsiteX52" fmla="*/ 4978400 w 6908800"/>
              <a:gd name="connsiteY52" fmla="*/ 217714 h 756643"/>
              <a:gd name="connsiteX53" fmla="*/ 4992914 w 6908800"/>
              <a:gd name="connsiteY53" fmla="*/ 261257 h 756643"/>
              <a:gd name="connsiteX54" fmla="*/ 5007428 w 6908800"/>
              <a:gd name="connsiteY54" fmla="*/ 319314 h 756643"/>
              <a:gd name="connsiteX55" fmla="*/ 5036457 w 6908800"/>
              <a:gd name="connsiteY55" fmla="*/ 362857 h 756643"/>
              <a:gd name="connsiteX56" fmla="*/ 5080000 w 6908800"/>
              <a:gd name="connsiteY56" fmla="*/ 449943 h 756643"/>
              <a:gd name="connsiteX57" fmla="*/ 5123543 w 6908800"/>
              <a:gd name="connsiteY57" fmla="*/ 551543 h 756643"/>
              <a:gd name="connsiteX58" fmla="*/ 5152571 w 6908800"/>
              <a:gd name="connsiteY58" fmla="*/ 609600 h 756643"/>
              <a:gd name="connsiteX59" fmla="*/ 5167085 w 6908800"/>
              <a:gd name="connsiteY59" fmla="*/ 653143 h 756643"/>
              <a:gd name="connsiteX60" fmla="*/ 5225143 w 6908800"/>
              <a:gd name="connsiteY60" fmla="*/ 667657 h 756643"/>
              <a:gd name="connsiteX61" fmla="*/ 5500914 w 6908800"/>
              <a:gd name="connsiteY61" fmla="*/ 696685 h 756643"/>
              <a:gd name="connsiteX62" fmla="*/ 6386285 w 6908800"/>
              <a:gd name="connsiteY62" fmla="*/ 740228 h 756643"/>
              <a:gd name="connsiteX63" fmla="*/ 6908800 w 6908800"/>
              <a:gd name="connsiteY63" fmla="*/ 754743 h 7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908800" h="756643">
                <a:moveTo>
                  <a:pt x="0" y="667657"/>
                </a:moveTo>
                <a:cubicBezTo>
                  <a:pt x="114148" y="644828"/>
                  <a:pt x="71450" y="646220"/>
                  <a:pt x="232228" y="667657"/>
                </a:cubicBezTo>
                <a:cubicBezTo>
                  <a:pt x="252001" y="670293"/>
                  <a:pt x="271178" y="676439"/>
                  <a:pt x="290285" y="682171"/>
                </a:cubicBezTo>
                <a:cubicBezTo>
                  <a:pt x="319593" y="690964"/>
                  <a:pt x="377371" y="711200"/>
                  <a:pt x="377371" y="711200"/>
                </a:cubicBezTo>
                <a:cubicBezTo>
                  <a:pt x="435428" y="706362"/>
                  <a:pt x="499435" y="722739"/>
                  <a:pt x="551543" y="696685"/>
                </a:cubicBezTo>
                <a:cubicBezTo>
                  <a:pt x="578911" y="683001"/>
                  <a:pt x="570895" y="638628"/>
                  <a:pt x="580571" y="609600"/>
                </a:cubicBezTo>
                <a:lnTo>
                  <a:pt x="595085" y="566057"/>
                </a:lnTo>
                <a:cubicBezTo>
                  <a:pt x="606591" y="531540"/>
                  <a:pt x="618038" y="500915"/>
                  <a:pt x="624114" y="464457"/>
                </a:cubicBezTo>
                <a:cubicBezTo>
                  <a:pt x="630526" y="425982"/>
                  <a:pt x="630455" y="386483"/>
                  <a:pt x="638628" y="348343"/>
                </a:cubicBezTo>
                <a:cubicBezTo>
                  <a:pt x="645039" y="318423"/>
                  <a:pt x="660236" y="290942"/>
                  <a:pt x="667657" y="261257"/>
                </a:cubicBezTo>
                <a:cubicBezTo>
                  <a:pt x="689593" y="173511"/>
                  <a:pt x="675862" y="222129"/>
                  <a:pt x="711200" y="116114"/>
                </a:cubicBezTo>
                <a:cubicBezTo>
                  <a:pt x="716038" y="101600"/>
                  <a:pt x="711200" y="77409"/>
                  <a:pt x="725714" y="72571"/>
                </a:cubicBezTo>
                <a:lnTo>
                  <a:pt x="812800" y="43543"/>
                </a:lnTo>
                <a:cubicBezTo>
                  <a:pt x="852823" y="48546"/>
                  <a:pt x="927710" y="50197"/>
                  <a:pt x="972457" y="72571"/>
                </a:cubicBezTo>
                <a:cubicBezTo>
                  <a:pt x="988059" y="80372"/>
                  <a:pt x="1001486" y="91924"/>
                  <a:pt x="1016000" y="101600"/>
                </a:cubicBezTo>
                <a:cubicBezTo>
                  <a:pt x="1025676" y="116114"/>
                  <a:pt x="1037227" y="129541"/>
                  <a:pt x="1045028" y="145143"/>
                </a:cubicBezTo>
                <a:cubicBezTo>
                  <a:pt x="1051870" y="158827"/>
                  <a:pt x="1052113" y="175311"/>
                  <a:pt x="1059543" y="188685"/>
                </a:cubicBezTo>
                <a:cubicBezTo>
                  <a:pt x="1076486" y="219183"/>
                  <a:pt x="1098248" y="246742"/>
                  <a:pt x="1117600" y="275771"/>
                </a:cubicBezTo>
                <a:cubicBezTo>
                  <a:pt x="1127276" y="290285"/>
                  <a:pt x="1138827" y="303712"/>
                  <a:pt x="1146628" y="319314"/>
                </a:cubicBezTo>
                <a:cubicBezTo>
                  <a:pt x="1156304" y="338666"/>
                  <a:pt x="1164922" y="358585"/>
                  <a:pt x="1175657" y="377371"/>
                </a:cubicBezTo>
                <a:cubicBezTo>
                  <a:pt x="1184312" y="392517"/>
                  <a:pt x="1196884" y="405312"/>
                  <a:pt x="1204685" y="420914"/>
                </a:cubicBezTo>
                <a:cubicBezTo>
                  <a:pt x="1211527" y="434598"/>
                  <a:pt x="1212358" y="450773"/>
                  <a:pt x="1219200" y="464457"/>
                </a:cubicBezTo>
                <a:cubicBezTo>
                  <a:pt x="1227001" y="480059"/>
                  <a:pt x="1240427" y="492398"/>
                  <a:pt x="1248228" y="508000"/>
                </a:cubicBezTo>
                <a:cubicBezTo>
                  <a:pt x="1255070" y="521684"/>
                  <a:pt x="1256716" y="537481"/>
                  <a:pt x="1262743" y="551543"/>
                </a:cubicBezTo>
                <a:cubicBezTo>
                  <a:pt x="1271266" y="571430"/>
                  <a:pt x="1282095" y="590248"/>
                  <a:pt x="1291771" y="609600"/>
                </a:cubicBezTo>
                <a:cubicBezTo>
                  <a:pt x="1698171" y="604762"/>
                  <a:pt x="2113360" y="679285"/>
                  <a:pt x="2510971" y="595085"/>
                </a:cubicBezTo>
                <a:cubicBezTo>
                  <a:pt x="2591573" y="578016"/>
                  <a:pt x="2514829" y="430040"/>
                  <a:pt x="2525485" y="348343"/>
                </a:cubicBezTo>
                <a:cubicBezTo>
                  <a:pt x="2528738" y="323403"/>
                  <a:pt x="2555380" y="241854"/>
                  <a:pt x="2583543" y="217714"/>
                </a:cubicBezTo>
                <a:cubicBezTo>
                  <a:pt x="2619809" y="186629"/>
                  <a:pt x="2672956" y="168694"/>
                  <a:pt x="2714171" y="145143"/>
                </a:cubicBezTo>
                <a:cubicBezTo>
                  <a:pt x="2794670" y="99144"/>
                  <a:pt x="2717374" y="124182"/>
                  <a:pt x="2830285" y="101600"/>
                </a:cubicBezTo>
                <a:cubicBezTo>
                  <a:pt x="2873828" y="111276"/>
                  <a:pt x="2917641" y="119810"/>
                  <a:pt x="2960914" y="130628"/>
                </a:cubicBezTo>
                <a:cubicBezTo>
                  <a:pt x="2975757" y="134339"/>
                  <a:pt x="2991727" y="136656"/>
                  <a:pt x="3004457" y="145143"/>
                </a:cubicBezTo>
                <a:cubicBezTo>
                  <a:pt x="3065746" y="186002"/>
                  <a:pt x="3048382" y="218096"/>
                  <a:pt x="3106057" y="275771"/>
                </a:cubicBezTo>
                <a:cubicBezTo>
                  <a:pt x="3120571" y="290285"/>
                  <a:pt x="3136459" y="303545"/>
                  <a:pt x="3149600" y="319314"/>
                </a:cubicBezTo>
                <a:cubicBezTo>
                  <a:pt x="3181743" y="357886"/>
                  <a:pt x="3181849" y="375751"/>
                  <a:pt x="3207657" y="420914"/>
                </a:cubicBezTo>
                <a:cubicBezTo>
                  <a:pt x="3216312" y="436060"/>
                  <a:pt x="3228884" y="448855"/>
                  <a:pt x="3236685" y="464457"/>
                </a:cubicBezTo>
                <a:cubicBezTo>
                  <a:pt x="3243527" y="478141"/>
                  <a:pt x="3244358" y="494316"/>
                  <a:pt x="3251200" y="508000"/>
                </a:cubicBezTo>
                <a:cubicBezTo>
                  <a:pt x="3259001" y="523602"/>
                  <a:pt x="3273143" y="535603"/>
                  <a:pt x="3280228" y="551543"/>
                </a:cubicBezTo>
                <a:cubicBezTo>
                  <a:pt x="3292655" y="579504"/>
                  <a:pt x="3278683" y="637405"/>
                  <a:pt x="3309257" y="638628"/>
                </a:cubicBezTo>
                <a:lnTo>
                  <a:pt x="3672114" y="653143"/>
                </a:lnTo>
                <a:cubicBezTo>
                  <a:pt x="3928533" y="648305"/>
                  <a:pt x="4191014" y="694263"/>
                  <a:pt x="4441371" y="638628"/>
                </a:cubicBezTo>
                <a:cubicBezTo>
                  <a:pt x="4493537" y="627036"/>
                  <a:pt x="4448822" y="531941"/>
                  <a:pt x="4455885" y="478971"/>
                </a:cubicBezTo>
                <a:cubicBezTo>
                  <a:pt x="4458521" y="459198"/>
                  <a:pt x="4466073" y="440387"/>
                  <a:pt x="4470400" y="420914"/>
                </a:cubicBezTo>
                <a:cubicBezTo>
                  <a:pt x="4478068" y="386407"/>
                  <a:pt x="4487630" y="325679"/>
                  <a:pt x="4499428" y="290285"/>
                </a:cubicBezTo>
                <a:cubicBezTo>
                  <a:pt x="4507667" y="265568"/>
                  <a:pt x="4520218" y="242431"/>
                  <a:pt x="4528457" y="217714"/>
                </a:cubicBezTo>
                <a:cubicBezTo>
                  <a:pt x="4534765" y="198790"/>
                  <a:pt x="4534050" y="177499"/>
                  <a:pt x="4542971" y="159657"/>
                </a:cubicBezTo>
                <a:cubicBezTo>
                  <a:pt x="4558573" y="128452"/>
                  <a:pt x="4581676" y="101600"/>
                  <a:pt x="4601028" y="72571"/>
                </a:cubicBezTo>
                <a:cubicBezTo>
                  <a:pt x="4610704" y="58057"/>
                  <a:pt x="4613508" y="34544"/>
                  <a:pt x="4630057" y="29028"/>
                </a:cubicBezTo>
                <a:lnTo>
                  <a:pt x="4717143" y="0"/>
                </a:lnTo>
                <a:cubicBezTo>
                  <a:pt x="4760686" y="4838"/>
                  <a:pt x="4805268" y="3888"/>
                  <a:pt x="4847771" y="14514"/>
                </a:cubicBezTo>
                <a:cubicBezTo>
                  <a:pt x="4912692" y="30744"/>
                  <a:pt x="4878212" y="45662"/>
                  <a:pt x="4905828" y="87085"/>
                </a:cubicBezTo>
                <a:cubicBezTo>
                  <a:pt x="4917214" y="104164"/>
                  <a:pt x="4934857" y="116114"/>
                  <a:pt x="4949371" y="130628"/>
                </a:cubicBezTo>
                <a:lnTo>
                  <a:pt x="4978400" y="217714"/>
                </a:lnTo>
                <a:cubicBezTo>
                  <a:pt x="4983238" y="232228"/>
                  <a:pt x="4989203" y="246414"/>
                  <a:pt x="4992914" y="261257"/>
                </a:cubicBezTo>
                <a:cubicBezTo>
                  <a:pt x="4997752" y="280609"/>
                  <a:pt x="4999570" y="300979"/>
                  <a:pt x="5007428" y="319314"/>
                </a:cubicBezTo>
                <a:cubicBezTo>
                  <a:pt x="5014300" y="335348"/>
                  <a:pt x="5026781" y="348343"/>
                  <a:pt x="5036457" y="362857"/>
                </a:cubicBezTo>
                <a:cubicBezTo>
                  <a:pt x="5097612" y="546326"/>
                  <a:pt x="4995595" y="252998"/>
                  <a:pt x="5080000" y="449943"/>
                </a:cubicBezTo>
                <a:cubicBezTo>
                  <a:pt x="5171956" y="664507"/>
                  <a:pt x="5019426" y="369339"/>
                  <a:pt x="5123543" y="551543"/>
                </a:cubicBezTo>
                <a:cubicBezTo>
                  <a:pt x="5134278" y="570329"/>
                  <a:pt x="5144048" y="589713"/>
                  <a:pt x="5152571" y="609600"/>
                </a:cubicBezTo>
                <a:cubicBezTo>
                  <a:pt x="5158598" y="623662"/>
                  <a:pt x="5155138" y="643586"/>
                  <a:pt x="5167085" y="653143"/>
                </a:cubicBezTo>
                <a:cubicBezTo>
                  <a:pt x="5182662" y="665604"/>
                  <a:pt x="5205362" y="665077"/>
                  <a:pt x="5225143" y="667657"/>
                </a:cubicBezTo>
                <a:cubicBezTo>
                  <a:pt x="5316798" y="679612"/>
                  <a:pt x="5408941" y="687488"/>
                  <a:pt x="5500914" y="696685"/>
                </a:cubicBezTo>
                <a:cubicBezTo>
                  <a:pt x="5966849" y="743278"/>
                  <a:pt x="5763581" y="724661"/>
                  <a:pt x="6386285" y="740228"/>
                </a:cubicBezTo>
                <a:cubicBezTo>
                  <a:pt x="6676170" y="764386"/>
                  <a:pt x="6502198" y="754743"/>
                  <a:pt x="6908800" y="754743"/>
                </a:cubicBezTo>
              </a:path>
            </a:pathLst>
          </a:custGeom>
          <a:noFill/>
          <a:ln w="9525" cap="flat" cmpd="sng" algn="ctr">
            <a:solidFill>
              <a:schemeClr val="tx1"/>
            </a:solidFill>
            <a:prstDash val="solid"/>
            <a:round/>
            <a:headEnd type="none" w="med" len="med"/>
            <a:tailEnd type="none" w="med" len="med"/>
          </a:ln>
          <a:effectLst>
            <a:glow rad="228600">
              <a:schemeClr val="accent1">
                <a:satMod val="175000"/>
                <a:alpha val="40000"/>
              </a:schemeClr>
            </a:glow>
            <a:outerShdw dist="35921" dir="2700000" algn="ctr" rotWithShape="0">
              <a:schemeClr val="bg2"/>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1"/>
          </p:nvPr>
        </p:nvSpPr>
        <p:spPr/>
        <p:txBody>
          <a:bodyPr/>
          <a:lstStyle/>
          <a:p>
            <a:fld id="{20AB91E6-1292-4CF7-8613-1CE00BEDCB44}" type="slidenum">
              <a:rPr lang="fr-FR" altLang="fr-FR"/>
              <a:pPr/>
              <a:t>19</a:t>
            </a:fld>
            <a:endParaRPr lang="fr-FR" altLang="fr-FR"/>
          </a:p>
        </p:txBody>
      </p:sp>
      <p:sp>
        <p:nvSpPr>
          <p:cNvPr id="885762"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5763"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r>
              <a:rPr lang="fr-FR" altLang="fr-FR" sz="1000" b="1">
                <a:solidFill>
                  <a:srgbClr val="FF99FF"/>
                </a:solidFill>
                <a:latin typeface="Arial" charset="0"/>
                <a:cs typeface="Arial" charset="0"/>
              </a:rPr>
              <a:t>    </a:t>
            </a:r>
          </a:p>
        </p:txBody>
      </p:sp>
      <p:sp>
        <p:nvSpPr>
          <p:cNvPr id="885764" name="Line 4"/>
          <p:cNvSpPr>
            <a:spLocks noChangeShapeType="1"/>
          </p:cNvSpPr>
          <p:nvPr/>
        </p:nvSpPr>
        <p:spPr bwMode="auto">
          <a:xfrm>
            <a:off x="990600" y="3886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65" name="Oval 5"/>
          <p:cNvSpPr>
            <a:spLocks noChangeArrowheads="1"/>
          </p:cNvSpPr>
          <p:nvPr/>
        </p:nvSpPr>
        <p:spPr bwMode="auto">
          <a:xfrm>
            <a:off x="15684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5766" name="Oval 6"/>
          <p:cNvSpPr>
            <a:spLocks noChangeArrowheads="1"/>
          </p:cNvSpPr>
          <p:nvPr/>
        </p:nvSpPr>
        <p:spPr bwMode="auto">
          <a:xfrm>
            <a:off x="53657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5767" name="Oval 7"/>
          <p:cNvSpPr>
            <a:spLocks noChangeArrowheads="1"/>
          </p:cNvSpPr>
          <p:nvPr/>
        </p:nvSpPr>
        <p:spPr bwMode="auto">
          <a:xfrm>
            <a:off x="346710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5768" name="Line 8"/>
          <p:cNvSpPr>
            <a:spLocks noChangeShapeType="1"/>
          </p:cNvSpPr>
          <p:nvPr/>
        </p:nvSpPr>
        <p:spPr bwMode="auto">
          <a:xfrm>
            <a:off x="990600" y="4419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69" name="Rectangle 9"/>
          <p:cNvSpPr>
            <a:spLocks noChangeArrowheads="1"/>
          </p:cNvSpPr>
          <p:nvPr/>
        </p:nvSpPr>
        <p:spPr bwMode="auto">
          <a:xfrm>
            <a:off x="990600" y="4419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5770" name="Text Box 10"/>
          <p:cNvSpPr txBox="1">
            <a:spLocks noChangeArrowheads="1"/>
          </p:cNvSpPr>
          <p:nvPr/>
        </p:nvSpPr>
        <p:spPr bwMode="auto">
          <a:xfrm>
            <a:off x="247650" y="3657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5771" name="Text Box 11"/>
          <p:cNvSpPr txBox="1">
            <a:spLocks noChangeArrowheads="1"/>
          </p:cNvSpPr>
          <p:nvPr/>
        </p:nvSpPr>
        <p:spPr bwMode="auto">
          <a:xfrm>
            <a:off x="247650" y="4267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5772" name="Text Box 12"/>
          <p:cNvSpPr txBox="1">
            <a:spLocks noChangeArrowheads="1"/>
          </p:cNvSpPr>
          <p:nvPr/>
        </p:nvSpPr>
        <p:spPr bwMode="auto">
          <a:xfrm>
            <a:off x="2228850" y="3262313"/>
            <a:ext cx="90805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dirty="0" smtClean="0">
                <a:solidFill>
                  <a:schemeClr val="accent2"/>
                </a:solidFill>
                <a:latin typeface="Arial" charset="0"/>
                <a:cs typeface="Arial" charset="0"/>
              </a:rPr>
              <a:t>1,80 </a:t>
            </a:r>
            <a:r>
              <a:rPr lang="fr-FR" altLang="fr-FR" sz="1400" dirty="0">
                <a:solidFill>
                  <a:schemeClr val="accent2"/>
                </a:solidFill>
                <a:latin typeface="Arial" charset="0"/>
                <a:cs typeface="Arial" charset="0"/>
              </a:rPr>
              <a:t>g/l</a:t>
            </a:r>
          </a:p>
          <a:p>
            <a:pPr eaLnBrk="0" hangingPunct="0">
              <a:spcBef>
                <a:spcPct val="50000"/>
              </a:spcBef>
            </a:pPr>
            <a:r>
              <a:rPr lang="fr-FR" altLang="fr-FR" sz="1400" dirty="0">
                <a:solidFill>
                  <a:schemeClr val="accent2"/>
                </a:solidFill>
                <a:latin typeface="Arial" charset="0"/>
                <a:cs typeface="Arial" charset="0"/>
              </a:rPr>
              <a:t>1,20g/l</a:t>
            </a:r>
          </a:p>
        </p:txBody>
      </p:sp>
      <p:sp>
        <p:nvSpPr>
          <p:cNvPr id="885773" name="Line 13"/>
          <p:cNvSpPr>
            <a:spLocks noChangeShapeType="1"/>
          </p:cNvSpPr>
          <p:nvPr/>
        </p:nvSpPr>
        <p:spPr bwMode="auto">
          <a:xfrm>
            <a:off x="990600" y="4724400"/>
            <a:ext cx="759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74" name="Text Box 14"/>
          <p:cNvSpPr txBox="1">
            <a:spLocks noChangeArrowheads="1"/>
          </p:cNvSpPr>
          <p:nvPr/>
        </p:nvSpPr>
        <p:spPr bwMode="auto">
          <a:xfrm>
            <a:off x="14033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5775" name="Line 15"/>
          <p:cNvSpPr>
            <a:spLocks noChangeShapeType="1"/>
          </p:cNvSpPr>
          <p:nvPr/>
        </p:nvSpPr>
        <p:spPr bwMode="auto">
          <a:xfrm>
            <a:off x="156845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76" name="Line 16"/>
          <p:cNvSpPr>
            <a:spLocks noChangeShapeType="1"/>
          </p:cNvSpPr>
          <p:nvPr/>
        </p:nvSpPr>
        <p:spPr bwMode="auto">
          <a:xfrm>
            <a:off x="34671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77" name="Line 17"/>
          <p:cNvSpPr>
            <a:spLocks noChangeShapeType="1"/>
          </p:cNvSpPr>
          <p:nvPr/>
        </p:nvSpPr>
        <p:spPr bwMode="auto">
          <a:xfrm>
            <a:off x="54483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78" name="Text Box 18"/>
          <p:cNvSpPr txBox="1">
            <a:spLocks noChangeArrowheads="1"/>
          </p:cNvSpPr>
          <p:nvPr/>
        </p:nvSpPr>
        <p:spPr bwMode="auto">
          <a:xfrm>
            <a:off x="33020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5779" name="Text Box 19"/>
          <p:cNvSpPr txBox="1">
            <a:spLocks noChangeArrowheads="1"/>
          </p:cNvSpPr>
          <p:nvPr/>
        </p:nvSpPr>
        <p:spPr bwMode="auto">
          <a:xfrm>
            <a:off x="5200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5780" name="Text Box 20"/>
          <p:cNvSpPr txBox="1">
            <a:spLocks noChangeArrowheads="1"/>
          </p:cNvSpPr>
          <p:nvPr/>
        </p:nvSpPr>
        <p:spPr bwMode="auto">
          <a:xfrm>
            <a:off x="72644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5781" name="Line 21"/>
          <p:cNvSpPr>
            <a:spLocks noChangeShapeType="1"/>
          </p:cNvSpPr>
          <p:nvPr/>
        </p:nvSpPr>
        <p:spPr bwMode="auto">
          <a:xfrm>
            <a:off x="74295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5782" name="Text Box 22"/>
          <p:cNvSpPr txBox="1">
            <a:spLocks noChangeArrowheads="1"/>
          </p:cNvSpPr>
          <p:nvPr/>
        </p:nvSpPr>
        <p:spPr bwMode="auto">
          <a:xfrm>
            <a:off x="247650" y="5715000"/>
            <a:ext cx="8809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fr-FR" altLang="fr-FR" sz="1200" b="1" dirty="0">
                <a:solidFill>
                  <a:srgbClr val="FF6600"/>
                </a:solidFill>
                <a:latin typeface="Arial" charset="0"/>
                <a:cs typeface="Arial" charset="0"/>
              </a:rPr>
              <a:t>PERTE DE POIDS  -   ACTIVITE PHYSIQUE                  -  GLUCOPHAGE  </a:t>
            </a:r>
            <a:r>
              <a:rPr lang="fr-FR" altLang="fr-FR" sz="1200" b="1" dirty="0" smtClean="0">
                <a:solidFill>
                  <a:srgbClr val="FF6600"/>
                </a:solidFill>
                <a:latin typeface="Arial" charset="0"/>
                <a:cs typeface="Arial" charset="0"/>
              </a:rPr>
              <a:t>-  		 INSULINE LENTE </a:t>
            </a:r>
            <a:endParaRPr lang="fr-FR" altLang="fr-FR" sz="1200" b="1" dirty="0">
              <a:solidFill>
                <a:srgbClr val="FF6600"/>
              </a:solidFill>
              <a:latin typeface="Arial" charset="0"/>
              <a:cs typeface="Arial" charset="0"/>
            </a:endParaRPr>
          </a:p>
        </p:txBody>
      </p:sp>
      <p:grpSp>
        <p:nvGrpSpPr>
          <p:cNvPr id="885783" name="Group 23"/>
          <p:cNvGrpSpPr>
            <a:grpSpLocks/>
          </p:cNvGrpSpPr>
          <p:nvPr/>
        </p:nvGrpSpPr>
        <p:grpSpPr bwMode="auto">
          <a:xfrm>
            <a:off x="2393950" y="762000"/>
            <a:ext cx="4870450" cy="1676400"/>
            <a:chOff x="1392" y="480"/>
            <a:chExt cx="2832" cy="1056"/>
          </a:xfrm>
        </p:grpSpPr>
        <p:sp>
          <p:nvSpPr>
            <p:cNvPr id="885784" name="Text Box 24"/>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1,20 à </a:t>
              </a:r>
              <a:r>
                <a:rPr lang="fr-FR" altLang="fr-FR" sz="1400" b="1" dirty="0" smtClean="0">
                  <a:solidFill>
                    <a:schemeClr val="accent2"/>
                  </a:solidFill>
                  <a:latin typeface="Arial" charset="0"/>
                  <a:cs typeface="Arial" charset="0"/>
                </a:rPr>
                <a:t>1,80 </a:t>
              </a:r>
              <a:r>
                <a:rPr lang="fr-FR" altLang="fr-FR" sz="1400" b="1" dirty="0">
                  <a:solidFill>
                    <a:schemeClr val="accent2"/>
                  </a:solidFill>
                  <a:latin typeface="Arial" charset="0"/>
                  <a:cs typeface="Arial" charset="0"/>
                </a:rPr>
                <a:t>g/l</a:t>
              </a: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5785" name="Rectangle 25"/>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7" name="Forme libre 26"/>
          <p:cNvSpPr/>
          <p:nvPr/>
        </p:nvSpPr>
        <p:spPr bwMode="auto">
          <a:xfrm>
            <a:off x="1001486" y="3104405"/>
            <a:ext cx="6908800" cy="756643"/>
          </a:xfrm>
          <a:custGeom>
            <a:avLst/>
            <a:gdLst>
              <a:gd name="connsiteX0" fmla="*/ 0 w 6908800"/>
              <a:gd name="connsiteY0" fmla="*/ 667657 h 756643"/>
              <a:gd name="connsiteX1" fmla="*/ 232228 w 6908800"/>
              <a:gd name="connsiteY1" fmla="*/ 667657 h 756643"/>
              <a:gd name="connsiteX2" fmla="*/ 290285 w 6908800"/>
              <a:gd name="connsiteY2" fmla="*/ 682171 h 756643"/>
              <a:gd name="connsiteX3" fmla="*/ 377371 w 6908800"/>
              <a:gd name="connsiteY3" fmla="*/ 711200 h 756643"/>
              <a:gd name="connsiteX4" fmla="*/ 551543 w 6908800"/>
              <a:gd name="connsiteY4" fmla="*/ 696685 h 756643"/>
              <a:gd name="connsiteX5" fmla="*/ 580571 w 6908800"/>
              <a:gd name="connsiteY5" fmla="*/ 609600 h 756643"/>
              <a:gd name="connsiteX6" fmla="*/ 595085 w 6908800"/>
              <a:gd name="connsiteY6" fmla="*/ 566057 h 756643"/>
              <a:gd name="connsiteX7" fmla="*/ 624114 w 6908800"/>
              <a:gd name="connsiteY7" fmla="*/ 464457 h 756643"/>
              <a:gd name="connsiteX8" fmla="*/ 638628 w 6908800"/>
              <a:gd name="connsiteY8" fmla="*/ 348343 h 756643"/>
              <a:gd name="connsiteX9" fmla="*/ 667657 w 6908800"/>
              <a:gd name="connsiteY9" fmla="*/ 261257 h 756643"/>
              <a:gd name="connsiteX10" fmla="*/ 711200 w 6908800"/>
              <a:gd name="connsiteY10" fmla="*/ 116114 h 756643"/>
              <a:gd name="connsiteX11" fmla="*/ 725714 w 6908800"/>
              <a:gd name="connsiteY11" fmla="*/ 72571 h 756643"/>
              <a:gd name="connsiteX12" fmla="*/ 812800 w 6908800"/>
              <a:gd name="connsiteY12" fmla="*/ 43543 h 756643"/>
              <a:gd name="connsiteX13" fmla="*/ 972457 w 6908800"/>
              <a:gd name="connsiteY13" fmla="*/ 72571 h 756643"/>
              <a:gd name="connsiteX14" fmla="*/ 1016000 w 6908800"/>
              <a:gd name="connsiteY14" fmla="*/ 101600 h 756643"/>
              <a:gd name="connsiteX15" fmla="*/ 1045028 w 6908800"/>
              <a:gd name="connsiteY15" fmla="*/ 145143 h 756643"/>
              <a:gd name="connsiteX16" fmla="*/ 1059543 w 6908800"/>
              <a:gd name="connsiteY16" fmla="*/ 188685 h 756643"/>
              <a:gd name="connsiteX17" fmla="*/ 1117600 w 6908800"/>
              <a:gd name="connsiteY17" fmla="*/ 275771 h 756643"/>
              <a:gd name="connsiteX18" fmla="*/ 1146628 w 6908800"/>
              <a:gd name="connsiteY18" fmla="*/ 319314 h 756643"/>
              <a:gd name="connsiteX19" fmla="*/ 1175657 w 6908800"/>
              <a:gd name="connsiteY19" fmla="*/ 377371 h 756643"/>
              <a:gd name="connsiteX20" fmla="*/ 1204685 w 6908800"/>
              <a:gd name="connsiteY20" fmla="*/ 420914 h 756643"/>
              <a:gd name="connsiteX21" fmla="*/ 1219200 w 6908800"/>
              <a:gd name="connsiteY21" fmla="*/ 464457 h 756643"/>
              <a:gd name="connsiteX22" fmla="*/ 1248228 w 6908800"/>
              <a:gd name="connsiteY22" fmla="*/ 508000 h 756643"/>
              <a:gd name="connsiteX23" fmla="*/ 1262743 w 6908800"/>
              <a:gd name="connsiteY23" fmla="*/ 551543 h 756643"/>
              <a:gd name="connsiteX24" fmla="*/ 1291771 w 6908800"/>
              <a:gd name="connsiteY24" fmla="*/ 609600 h 756643"/>
              <a:gd name="connsiteX25" fmla="*/ 2510971 w 6908800"/>
              <a:gd name="connsiteY25" fmla="*/ 595085 h 756643"/>
              <a:gd name="connsiteX26" fmla="*/ 2525485 w 6908800"/>
              <a:gd name="connsiteY26" fmla="*/ 348343 h 756643"/>
              <a:gd name="connsiteX27" fmla="*/ 2583543 w 6908800"/>
              <a:gd name="connsiteY27" fmla="*/ 217714 h 756643"/>
              <a:gd name="connsiteX28" fmla="*/ 2714171 w 6908800"/>
              <a:gd name="connsiteY28" fmla="*/ 145143 h 756643"/>
              <a:gd name="connsiteX29" fmla="*/ 2830285 w 6908800"/>
              <a:gd name="connsiteY29" fmla="*/ 101600 h 756643"/>
              <a:gd name="connsiteX30" fmla="*/ 2960914 w 6908800"/>
              <a:gd name="connsiteY30" fmla="*/ 130628 h 756643"/>
              <a:gd name="connsiteX31" fmla="*/ 3004457 w 6908800"/>
              <a:gd name="connsiteY31" fmla="*/ 145143 h 756643"/>
              <a:gd name="connsiteX32" fmla="*/ 3106057 w 6908800"/>
              <a:gd name="connsiteY32" fmla="*/ 275771 h 756643"/>
              <a:gd name="connsiteX33" fmla="*/ 3149600 w 6908800"/>
              <a:gd name="connsiteY33" fmla="*/ 319314 h 756643"/>
              <a:gd name="connsiteX34" fmla="*/ 3207657 w 6908800"/>
              <a:gd name="connsiteY34" fmla="*/ 420914 h 756643"/>
              <a:gd name="connsiteX35" fmla="*/ 3236685 w 6908800"/>
              <a:gd name="connsiteY35" fmla="*/ 464457 h 756643"/>
              <a:gd name="connsiteX36" fmla="*/ 3251200 w 6908800"/>
              <a:gd name="connsiteY36" fmla="*/ 508000 h 756643"/>
              <a:gd name="connsiteX37" fmla="*/ 3280228 w 6908800"/>
              <a:gd name="connsiteY37" fmla="*/ 551543 h 756643"/>
              <a:gd name="connsiteX38" fmla="*/ 3309257 w 6908800"/>
              <a:gd name="connsiteY38" fmla="*/ 638628 h 756643"/>
              <a:gd name="connsiteX39" fmla="*/ 3672114 w 6908800"/>
              <a:gd name="connsiteY39" fmla="*/ 653143 h 756643"/>
              <a:gd name="connsiteX40" fmla="*/ 4441371 w 6908800"/>
              <a:gd name="connsiteY40" fmla="*/ 638628 h 756643"/>
              <a:gd name="connsiteX41" fmla="*/ 4455885 w 6908800"/>
              <a:gd name="connsiteY41" fmla="*/ 478971 h 756643"/>
              <a:gd name="connsiteX42" fmla="*/ 4470400 w 6908800"/>
              <a:gd name="connsiteY42" fmla="*/ 420914 h 756643"/>
              <a:gd name="connsiteX43" fmla="*/ 4499428 w 6908800"/>
              <a:gd name="connsiteY43" fmla="*/ 290285 h 756643"/>
              <a:gd name="connsiteX44" fmla="*/ 4528457 w 6908800"/>
              <a:gd name="connsiteY44" fmla="*/ 217714 h 756643"/>
              <a:gd name="connsiteX45" fmla="*/ 4542971 w 6908800"/>
              <a:gd name="connsiteY45" fmla="*/ 159657 h 756643"/>
              <a:gd name="connsiteX46" fmla="*/ 4601028 w 6908800"/>
              <a:gd name="connsiteY46" fmla="*/ 72571 h 756643"/>
              <a:gd name="connsiteX47" fmla="*/ 4630057 w 6908800"/>
              <a:gd name="connsiteY47" fmla="*/ 29028 h 756643"/>
              <a:gd name="connsiteX48" fmla="*/ 4717143 w 6908800"/>
              <a:gd name="connsiteY48" fmla="*/ 0 h 756643"/>
              <a:gd name="connsiteX49" fmla="*/ 4847771 w 6908800"/>
              <a:gd name="connsiteY49" fmla="*/ 14514 h 756643"/>
              <a:gd name="connsiteX50" fmla="*/ 4905828 w 6908800"/>
              <a:gd name="connsiteY50" fmla="*/ 87085 h 756643"/>
              <a:gd name="connsiteX51" fmla="*/ 4949371 w 6908800"/>
              <a:gd name="connsiteY51" fmla="*/ 130628 h 756643"/>
              <a:gd name="connsiteX52" fmla="*/ 4978400 w 6908800"/>
              <a:gd name="connsiteY52" fmla="*/ 217714 h 756643"/>
              <a:gd name="connsiteX53" fmla="*/ 4992914 w 6908800"/>
              <a:gd name="connsiteY53" fmla="*/ 261257 h 756643"/>
              <a:gd name="connsiteX54" fmla="*/ 5007428 w 6908800"/>
              <a:gd name="connsiteY54" fmla="*/ 319314 h 756643"/>
              <a:gd name="connsiteX55" fmla="*/ 5036457 w 6908800"/>
              <a:gd name="connsiteY55" fmla="*/ 362857 h 756643"/>
              <a:gd name="connsiteX56" fmla="*/ 5080000 w 6908800"/>
              <a:gd name="connsiteY56" fmla="*/ 449943 h 756643"/>
              <a:gd name="connsiteX57" fmla="*/ 5123543 w 6908800"/>
              <a:gd name="connsiteY57" fmla="*/ 551543 h 756643"/>
              <a:gd name="connsiteX58" fmla="*/ 5152571 w 6908800"/>
              <a:gd name="connsiteY58" fmla="*/ 609600 h 756643"/>
              <a:gd name="connsiteX59" fmla="*/ 5167085 w 6908800"/>
              <a:gd name="connsiteY59" fmla="*/ 653143 h 756643"/>
              <a:gd name="connsiteX60" fmla="*/ 5225143 w 6908800"/>
              <a:gd name="connsiteY60" fmla="*/ 667657 h 756643"/>
              <a:gd name="connsiteX61" fmla="*/ 5500914 w 6908800"/>
              <a:gd name="connsiteY61" fmla="*/ 696685 h 756643"/>
              <a:gd name="connsiteX62" fmla="*/ 6386285 w 6908800"/>
              <a:gd name="connsiteY62" fmla="*/ 740228 h 756643"/>
              <a:gd name="connsiteX63" fmla="*/ 6908800 w 6908800"/>
              <a:gd name="connsiteY63" fmla="*/ 754743 h 7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908800" h="756643">
                <a:moveTo>
                  <a:pt x="0" y="667657"/>
                </a:moveTo>
                <a:cubicBezTo>
                  <a:pt x="114148" y="644828"/>
                  <a:pt x="71450" y="646220"/>
                  <a:pt x="232228" y="667657"/>
                </a:cubicBezTo>
                <a:cubicBezTo>
                  <a:pt x="252001" y="670293"/>
                  <a:pt x="271178" y="676439"/>
                  <a:pt x="290285" y="682171"/>
                </a:cubicBezTo>
                <a:cubicBezTo>
                  <a:pt x="319593" y="690964"/>
                  <a:pt x="377371" y="711200"/>
                  <a:pt x="377371" y="711200"/>
                </a:cubicBezTo>
                <a:cubicBezTo>
                  <a:pt x="435428" y="706362"/>
                  <a:pt x="499435" y="722739"/>
                  <a:pt x="551543" y="696685"/>
                </a:cubicBezTo>
                <a:cubicBezTo>
                  <a:pt x="578911" y="683001"/>
                  <a:pt x="570895" y="638628"/>
                  <a:pt x="580571" y="609600"/>
                </a:cubicBezTo>
                <a:lnTo>
                  <a:pt x="595085" y="566057"/>
                </a:lnTo>
                <a:cubicBezTo>
                  <a:pt x="606591" y="531540"/>
                  <a:pt x="618038" y="500915"/>
                  <a:pt x="624114" y="464457"/>
                </a:cubicBezTo>
                <a:cubicBezTo>
                  <a:pt x="630526" y="425982"/>
                  <a:pt x="630455" y="386483"/>
                  <a:pt x="638628" y="348343"/>
                </a:cubicBezTo>
                <a:cubicBezTo>
                  <a:pt x="645039" y="318423"/>
                  <a:pt x="660236" y="290942"/>
                  <a:pt x="667657" y="261257"/>
                </a:cubicBezTo>
                <a:cubicBezTo>
                  <a:pt x="689593" y="173511"/>
                  <a:pt x="675862" y="222129"/>
                  <a:pt x="711200" y="116114"/>
                </a:cubicBezTo>
                <a:cubicBezTo>
                  <a:pt x="716038" y="101600"/>
                  <a:pt x="711200" y="77409"/>
                  <a:pt x="725714" y="72571"/>
                </a:cubicBezTo>
                <a:lnTo>
                  <a:pt x="812800" y="43543"/>
                </a:lnTo>
                <a:cubicBezTo>
                  <a:pt x="852823" y="48546"/>
                  <a:pt x="927710" y="50197"/>
                  <a:pt x="972457" y="72571"/>
                </a:cubicBezTo>
                <a:cubicBezTo>
                  <a:pt x="988059" y="80372"/>
                  <a:pt x="1001486" y="91924"/>
                  <a:pt x="1016000" y="101600"/>
                </a:cubicBezTo>
                <a:cubicBezTo>
                  <a:pt x="1025676" y="116114"/>
                  <a:pt x="1037227" y="129541"/>
                  <a:pt x="1045028" y="145143"/>
                </a:cubicBezTo>
                <a:cubicBezTo>
                  <a:pt x="1051870" y="158827"/>
                  <a:pt x="1052113" y="175311"/>
                  <a:pt x="1059543" y="188685"/>
                </a:cubicBezTo>
                <a:cubicBezTo>
                  <a:pt x="1076486" y="219183"/>
                  <a:pt x="1098248" y="246742"/>
                  <a:pt x="1117600" y="275771"/>
                </a:cubicBezTo>
                <a:cubicBezTo>
                  <a:pt x="1127276" y="290285"/>
                  <a:pt x="1138827" y="303712"/>
                  <a:pt x="1146628" y="319314"/>
                </a:cubicBezTo>
                <a:cubicBezTo>
                  <a:pt x="1156304" y="338666"/>
                  <a:pt x="1164922" y="358585"/>
                  <a:pt x="1175657" y="377371"/>
                </a:cubicBezTo>
                <a:cubicBezTo>
                  <a:pt x="1184312" y="392517"/>
                  <a:pt x="1196884" y="405312"/>
                  <a:pt x="1204685" y="420914"/>
                </a:cubicBezTo>
                <a:cubicBezTo>
                  <a:pt x="1211527" y="434598"/>
                  <a:pt x="1212358" y="450773"/>
                  <a:pt x="1219200" y="464457"/>
                </a:cubicBezTo>
                <a:cubicBezTo>
                  <a:pt x="1227001" y="480059"/>
                  <a:pt x="1240427" y="492398"/>
                  <a:pt x="1248228" y="508000"/>
                </a:cubicBezTo>
                <a:cubicBezTo>
                  <a:pt x="1255070" y="521684"/>
                  <a:pt x="1256716" y="537481"/>
                  <a:pt x="1262743" y="551543"/>
                </a:cubicBezTo>
                <a:cubicBezTo>
                  <a:pt x="1271266" y="571430"/>
                  <a:pt x="1282095" y="590248"/>
                  <a:pt x="1291771" y="609600"/>
                </a:cubicBezTo>
                <a:cubicBezTo>
                  <a:pt x="1698171" y="604762"/>
                  <a:pt x="2113360" y="679285"/>
                  <a:pt x="2510971" y="595085"/>
                </a:cubicBezTo>
                <a:cubicBezTo>
                  <a:pt x="2591573" y="578016"/>
                  <a:pt x="2514829" y="430040"/>
                  <a:pt x="2525485" y="348343"/>
                </a:cubicBezTo>
                <a:cubicBezTo>
                  <a:pt x="2528738" y="323403"/>
                  <a:pt x="2555380" y="241854"/>
                  <a:pt x="2583543" y="217714"/>
                </a:cubicBezTo>
                <a:cubicBezTo>
                  <a:pt x="2619809" y="186629"/>
                  <a:pt x="2672956" y="168694"/>
                  <a:pt x="2714171" y="145143"/>
                </a:cubicBezTo>
                <a:cubicBezTo>
                  <a:pt x="2794670" y="99144"/>
                  <a:pt x="2717374" y="124182"/>
                  <a:pt x="2830285" y="101600"/>
                </a:cubicBezTo>
                <a:cubicBezTo>
                  <a:pt x="2873828" y="111276"/>
                  <a:pt x="2917641" y="119810"/>
                  <a:pt x="2960914" y="130628"/>
                </a:cubicBezTo>
                <a:cubicBezTo>
                  <a:pt x="2975757" y="134339"/>
                  <a:pt x="2991727" y="136656"/>
                  <a:pt x="3004457" y="145143"/>
                </a:cubicBezTo>
                <a:cubicBezTo>
                  <a:pt x="3065746" y="186002"/>
                  <a:pt x="3048382" y="218096"/>
                  <a:pt x="3106057" y="275771"/>
                </a:cubicBezTo>
                <a:cubicBezTo>
                  <a:pt x="3120571" y="290285"/>
                  <a:pt x="3136459" y="303545"/>
                  <a:pt x="3149600" y="319314"/>
                </a:cubicBezTo>
                <a:cubicBezTo>
                  <a:pt x="3181743" y="357886"/>
                  <a:pt x="3181849" y="375751"/>
                  <a:pt x="3207657" y="420914"/>
                </a:cubicBezTo>
                <a:cubicBezTo>
                  <a:pt x="3216312" y="436060"/>
                  <a:pt x="3228884" y="448855"/>
                  <a:pt x="3236685" y="464457"/>
                </a:cubicBezTo>
                <a:cubicBezTo>
                  <a:pt x="3243527" y="478141"/>
                  <a:pt x="3244358" y="494316"/>
                  <a:pt x="3251200" y="508000"/>
                </a:cubicBezTo>
                <a:cubicBezTo>
                  <a:pt x="3259001" y="523602"/>
                  <a:pt x="3273143" y="535603"/>
                  <a:pt x="3280228" y="551543"/>
                </a:cubicBezTo>
                <a:cubicBezTo>
                  <a:pt x="3292655" y="579504"/>
                  <a:pt x="3278683" y="637405"/>
                  <a:pt x="3309257" y="638628"/>
                </a:cubicBezTo>
                <a:lnTo>
                  <a:pt x="3672114" y="653143"/>
                </a:lnTo>
                <a:cubicBezTo>
                  <a:pt x="3928533" y="648305"/>
                  <a:pt x="4191014" y="694263"/>
                  <a:pt x="4441371" y="638628"/>
                </a:cubicBezTo>
                <a:cubicBezTo>
                  <a:pt x="4493537" y="627036"/>
                  <a:pt x="4448822" y="531941"/>
                  <a:pt x="4455885" y="478971"/>
                </a:cubicBezTo>
                <a:cubicBezTo>
                  <a:pt x="4458521" y="459198"/>
                  <a:pt x="4466073" y="440387"/>
                  <a:pt x="4470400" y="420914"/>
                </a:cubicBezTo>
                <a:cubicBezTo>
                  <a:pt x="4478068" y="386407"/>
                  <a:pt x="4487630" y="325679"/>
                  <a:pt x="4499428" y="290285"/>
                </a:cubicBezTo>
                <a:cubicBezTo>
                  <a:pt x="4507667" y="265568"/>
                  <a:pt x="4520218" y="242431"/>
                  <a:pt x="4528457" y="217714"/>
                </a:cubicBezTo>
                <a:cubicBezTo>
                  <a:pt x="4534765" y="198790"/>
                  <a:pt x="4534050" y="177499"/>
                  <a:pt x="4542971" y="159657"/>
                </a:cubicBezTo>
                <a:cubicBezTo>
                  <a:pt x="4558573" y="128452"/>
                  <a:pt x="4581676" y="101600"/>
                  <a:pt x="4601028" y="72571"/>
                </a:cubicBezTo>
                <a:cubicBezTo>
                  <a:pt x="4610704" y="58057"/>
                  <a:pt x="4613508" y="34544"/>
                  <a:pt x="4630057" y="29028"/>
                </a:cubicBezTo>
                <a:lnTo>
                  <a:pt x="4717143" y="0"/>
                </a:lnTo>
                <a:cubicBezTo>
                  <a:pt x="4760686" y="4838"/>
                  <a:pt x="4805268" y="3888"/>
                  <a:pt x="4847771" y="14514"/>
                </a:cubicBezTo>
                <a:cubicBezTo>
                  <a:pt x="4912692" y="30744"/>
                  <a:pt x="4878212" y="45662"/>
                  <a:pt x="4905828" y="87085"/>
                </a:cubicBezTo>
                <a:cubicBezTo>
                  <a:pt x="4917214" y="104164"/>
                  <a:pt x="4934857" y="116114"/>
                  <a:pt x="4949371" y="130628"/>
                </a:cubicBezTo>
                <a:lnTo>
                  <a:pt x="4978400" y="217714"/>
                </a:lnTo>
                <a:cubicBezTo>
                  <a:pt x="4983238" y="232228"/>
                  <a:pt x="4989203" y="246414"/>
                  <a:pt x="4992914" y="261257"/>
                </a:cubicBezTo>
                <a:cubicBezTo>
                  <a:pt x="4997752" y="280609"/>
                  <a:pt x="4999570" y="300979"/>
                  <a:pt x="5007428" y="319314"/>
                </a:cubicBezTo>
                <a:cubicBezTo>
                  <a:pt x="5014300" y="335348"/>
                  <a:pt x="5026781" y="348343"/>
                  <a:pt x="5036457" y="362857"/>
                </a:cubicBezTo>
                <a:cubicBezTo>
                  <a:pt x="5097612" y="546326"/>
                  <a:pt x="4995595" y="252998"/>
                  <a:pt x="5080000" y="449943"/>
                </a:cubicBezTo>
                <a:cubicBezTo>
                  <a:pt x="5171956" y="664507"/>
                  <a:pt x="5019426" y="369339"/>
                  <a:pt x="5123543" y="551543"/>
                </a:cubicBezTo>
                <a:cubicBezTo>
                  <a:pt x="5134278" y="570329"/>
                  <a:pt x="5144048" y="589713"/>
                  <a:pt x="5152571" y="609600"/>
                </a:cubicBezTo>
                <a:cubicBezTo>
                  <a:pt x="5158598" y="623662"/>
                  <a:pt x="5155138" y="643586"/>
                  <a:pt x="5167085" y="653143"/>
                </a:cubicBezTo>
                <a:cubicBezTo>
                  <a:pt x="5182662" y="665604"/>
                  <a:pt x="5205362" y="665077"/>
                  <a:pt x="5225143" y="667657"/>
                </a:cubicBezTo>
                <a:cubicBezTo>
                  <a:pt x="5316798" y="679612"/>
                  <a:pt x="5408941" y="687488"/>
                  <a:pt x="5500914" y="696685"/>
                </a:cubicBezTo>
                <a:cubicBezTo>
                  <a:pt x="5966849" y="743278"/>
                  <a:pt x="5763581" y="724661"/>
                  <a:pt x="6386285" y="740228"/>
                </a:cubicBezTo>
                <a:cubicBezTo>
                  <a:pt x="6676170" y="764386"/>
                  <a:pt x="6502198" y="754743"/>
                  <a:pt x="6908800" y="754743"/>
                </a:cubicBezTo>
              </a:path>
            </a:pathLst>
          </a:custGeom>
          <a:noFill/>
          <a:ln w="9525" cap="flat" cmpd="sng" algn="ctr">
            <a:solidFill>
              <a:schemeClr val="tx1"/>
            </a:solidFill>
            <a:prstDash val="solid"/>
            <a:round/>
            <a:headEnd type="none" w="med" len="med"/>
            <a:tailEnd type="none" w="med" len="med"/>
          </a:ln>
          <a:effectLst>
            <a:glow rad="228600">
              <a:schemeClr val="accent1">
                <a:satMod val="175000"/>
                <a:alpha val="40000"/>
              </a:schemeClr>
            </a:glow>
            <a:outerShdw dist="35921" dir="2700000" algn="ctr" rotWithShape="0">
              <a:schemeClr val="bg2"/>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F4A538D5-3DEA-4074-B62A-71937E658233}" type="slidenum">
              <a:rPr lang="fr-FR" altLang="fr-FR"/>
              <a:pPr/>
              <a:t>2</a:t>
            </a:fld>
            <a:endParaRPr lang="fr-FR" altLang="fr-FR"/>
          </a:p>
        </p:txBody>
      </p:sp>
      <p:sp>
        <p:nvSpPr>
          <p:cNvPr id="736258" name="Rectangle 2"/>
          <p:cNvSpPr>
            <a:spLocks noGrp="1" noChangeArrowheads="1"/>
          </p:cNvSpPr>
          <p:nvPr>
            <p:ph type="body" idx="1"/>
          </p:nvPr>
        </p:nvSpPr>
        <p:spPr>
          <a:xfrm>
            <a:off x="1166813" y="1919288"/>
            <a:ext cx="8424862" cy="4178300"/>
          </a:xfrm>
          <a:noFill/>
          <a:ln/>
        </p:spPr>
        <p:txBody>
          <a:bodyPr/>
          <a:lstStyle/>
          <a:p>
            <a:pPr marL="357188" indent="-357188">
              <a:buClr>
                <a:srgbClr val="750DB5"/>
              </a:buClr>
              <a:buSzPct val="90000"/>
              <a:buFont typeface="Wingdings" pitchFamily="2" charset="2"/>
              <a:buChar char="§"/>
            </a:pPr>
            <a:r>
              <a:rPr lang="fr-FR" altLang="fr-FR" sz="2800" dirty="0" smtClean="0">
                <a:solidFill>
                  <a:srgbClr val="FFFF00"/>
                </a:solidFill>
                <a:latin typeface="OceanSansAV Light" pitchFamily="34" charset="0"/>
              </a:rPr>
              <a:t>Evolution de la maladie malgré le suivi des mesures </a:t>
            </a:r>
            <a:r>
              <a:rPr lang="fr-FR" altLang="fr-FR" sz="2800" dirty="0" err="1" smtClean="0">
                <a:solidFill>
                  <a:srgbClr val="FFFF00"/>
                </a:solidFill>
                <a:latin typeface="OceanSansAV Light" pitchFamily="34" charset="0"/>
              </a:rPr>
              <a:t>hygiénodiététiques</a:t>
            </a:r>
            <a:r>
              <a:rPr lang="fr-FR" altLang="fr-FR" sz="2800" dirty="0" smtClean="0">
                <a:solidFill>
                  <a:srgbClr val="FFFF00"/>
                </a:solidFill>
                <a:latin typeface="OceanSansAV Light" pitchFamily="34" charset="0"/>
              </a:rPr>
              <a:t> avec  une </a:t>
            </a:r>
          </a:p>
          <a:p>
            <a:pPr marL="0" indent="0">
              <a:buClr>
                <a:srgbClr val="750DB5"/>
              </a:buClr>
              <a:buSzPct val="90000"/>
              <a:buNone/>
            </a:pPr>
            <a:r>
              <a:rPr lang="fr-FR" altLang="fr-FR" sz="2800" dirty="0">
                <a:solidFill>
                  <a:srgbClr val="FFFF00"/>
                </a:solidFill>
                <a:latin typeface="OceanSansAV Light" pitchFamily="34" charset="0"/>
              </a:rPr>
              <a:t> </a:t>
            </a:r>
            <a:r>
              <a:rPr lang="fr-FR" altLang="fr-FR" sz="2800" dirty="0" smtClean="0">
                <a:solidFill>
                  <a:srgbClr val="FFFF00"/>
                </a:solidFill>
                <a:latin typeface="OceanSansAV Light" pitchFamily="34" charset="0"/>
              </a:rPr>
              <a:t>   HbA1C &gt; à l’objectif pour Un patient donné.</a:t>
            </a:r>
          </a:p>
          <a:p>
            <a:pPr marL="357188" indent="-357188">
              <a:buClr>
                <a:srgbClr val="750DB5"/>
              </a:buClr>
              <a:buSzPct val="90000"/>
              <a:buFont typeface="Wingdings" pitchFamily="2" charset="2"/>
              <a:buChar char="§"/>
            </a:pPr>
            <a:r>
              <a:rPr lang="fr-FR" altLang="fr-FR" sz="2800" dirty="0" smtClean="0">
                <a:latin typeface="OceanSansAV Light" pitchFamily="34" charset="0"/>
              </a:rPr>
              <a:t>HbA1C &gt; 10 % avec des G &gt; 3g / l</a:t>
            </a:r>
          </a:p>
          <a:p>
            <a:pPr marL="357188" indent="-357188">
              <a:buClr>
                <a:srgbClr val="750DB5"/>
              </a:buClr>
              <a:buSzPct val="90000"/>
              <a:buFont typeface="Wingdings" pitchFamily="2" charset="2"/>
              <a:buChar char="§"/>
            </a:pPr>
            <a:r>
              <a:rPr lang="fr-FR" altLang="fr-FR" sz="2800" dirty="0" smtClean="0">
                <a:solidFill>
                  <a:srgbClr val="FFFF00"/>
                </a:solidFill>
                <a:latin typeface="OceanSansAV Light" pitchFamily="34" charset="0"/>
              </a:rPr>
              <a:t>CI aux ADO  ( altération de la fonction rénale </a:t>
            </a:r>
          </a:p>
          <a:p>
            <a:pPr marL="0" indent="0">
              <a:buClr>
                <a:srgbClr val="750DB5"/>
              </a:buClr>
              <a:buSzPct val="90000"/>
              <a:buNone/>
            </a:pPr>
            <a:r>
              <a:rPr lang="fr-FR" altLang="fr-FR" sz="2800" dirty="0" smtClean="0">
                <a:solidFill>
                  <a:srgbClr val="FFFF00"/>
                </a:solidFill>
                <a:latin typeface="OceanSansAV Light" pitchFamily="34" charset="0"/>
              </a:rPr>
              <a:t>    avec  un DFG&lt; 30 ml /min ) </a:t>
            </a:r>
          </a:p>
          <a:p>
            <a:pPr marL="357188" indent="-357188">
              <a:buClr>
                <a:srgbClr val="750DB5"/>
              </a:buClr>
              <a:buSzPct val="90000"/>
              <a:buFont typeface="Wingdings" pitchFamily="2" charset="2"/>
              <a:buChar char="§"/>
            </a:pPr>
            <a:r>
              <a:rPr lang="fr-FR" altLang="fr-FR" sz="2800" dirty="0" err="1" smtClean="0">
                <a:latin typeface="OceanSansAV Light" pitchFamily="34" charset="0"/>
              </a:rPr>
              <a:t>Insulinorequérance</a:t>
            </a:r>
            <a:r>
              <a:rPr lang="fr-FR" altLang="fr-FR" sz="2800" dirty="0" smtClean="0">
                <a:latin typeface="OceanSansAV Light" pitchFamily="34" charset="0"/>
              </a:rPr>
              <a:t>	</a:t>
            </a:r>
            <a:endParaRPr lang="fr-FR" altLang="fr-FR" sz="2800" dirty="0" smtClean="0">
              <a:solidFill>
                <a:schemeClr val="tx1">
                  <a:lumMod val="95000"/>
                </a:schemeClr>
              </a:solidFill>
              <a:latin typeface="OceanSansAV Light" pitchFamily="34" charset="0"/>
            </a:endParaRPr>
          </a:p>
          <a:p>
            <a:pPr marL="357188" indent="-357188">
              <a:buClr>
                <a:srgbClr val="750DB5"/>
              </a:buClr>
              <a:buSzPct val="90000"/>
              <a:buFont typeface="Wingdings" pitchFamily="2" charset="2"/>
              <a:buChar char="§"/>
            </a:pPr>
            <a:r>
              <a:rPr lang="fr-FR" altLang="fr-FR" sz="2800" dirty="0" smtClean="0">
                <a:solidFill>
                  <a:srgbClr val="FFFF00"/>
                </a:solidFill>
                <a:latin typeface="OceanSansAV Light" pitchFamily="34" charset="0"/>
              </a:rPr>
              <a:t>DT1 Lent </a:t>
            </a:r>
            <a:r>
              <a:rPr lang="fr-FR" altLang="fr-FR" sz="2800" b="1" dirty="0">
                <a:solidFill>
                  <a:srgbClr val="FFFF00"/>
                </a:solidFill>
                <a:latin typeface="OceanSansAV Light" pitchFamily="34" charset="0"/>
              </a:rPr>
              <a:t>	</a:t>
            </a:r>
            <a:r>
              <a:rPr lang="fr-FR" altLang="fr-FR" sz="2800" b="1" dirty="0">
                <a:solidFill>
                  <a:srgbClr val="FF3300"/>
                </a:solidFill>
                <a:latin typeface="OceanSansAV Light" pitchFamily="34" charset="0"/>
              </a:rPr>
              <a:t>	</a:t>
            </a:r>
          </a:p>
          <a:p>
            <a:pPr marL="0" indent="0">
              <a:buClr>
                <a:srgbClr val="750DB5"/>
              </a:buClr>
              <a:buSzPct val="90000"/>
              <a:buNone/>
            </a:pPr>
            <a:endParaRPr lang="fr-FR" altLang="fr-FR" sz="2800" dirty="0">
              <a:solidFill>
                <a:srgbClr val="0000FF"/>
              </a:solidFill>
              <a:latin typeface="OceanSansAV Light" pitchFamily="34" charset="0"/>
            </a:endParaRPr>
          </a:p>
        </p:txBody>
      </p:sp>
      <p:sp>
        <p:nvSpPr>
          <p:cNvPr id="736260" name="Rectangle 4"/>
          <p:cNvSpPr>
            <a:spLocks noChangeArrowheads="1"/>
          </p:cNvSpPr>
          <p:nvPr/>
        </p:nvSpPr>
        <p:spPr bwMode="auto">
          <a:xfrm>
            <a:off x="1511300" y="476250"/>
            <a:ext cx="82692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fr-FR" altLang="fr-FR" sz="3200" b="1" dirty="0" smtClean="0">
                <a:solidFill>
                  <a:srgbClr val="FF3300"/>
                </a:solidFill>
                <a:latin typeface="OceanSansAV Light" pitchFamily="34" charset="0"/>
              </a:rPr>
              <a:t>INDICATION DU PASSAGE a L’INSULINE </a:t>
            </a:r>
          </a:p>
          <a:p>
            <a:pPr algn="ctr"/>
            <a:r>
              <a:rPr lang="fr-FR" altLang="fr-FR" sz="3200" b="1" dirty="0" smtClean="0">
                <a:solidFill>
                  <a:srgbClr val="FF3300"/>
                </a:solidFill>
                <a:latin typeface="OceanSansAV Light" pitchFamily="34" charset="0"/>
              </a:rPr>
              <a:t>CHEZ UN PATIENT DT2 </a:t>
            </a:r>
            <a:endParaRPr lang="fr-FR" altLang="fr-FR" sz="3200" b="1" dirty="0">
              <a:solidFill>
                <a:srgbClr val="FF3300"/>
              </a:solidFill>
              <a:latin typeface="OceanSansAV Light"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Espace réservé du numéro de diapositive 2"/>
          <p:cNvSpPr>
            <a:spLocks noGrp="1"/>
          </p:cNvSpPr>
          <p:nvPr>
            <p:ph type="sldNum" sz="quarter" idx="11"/>
          </p:nvPr>
        </p:nvSpPr>
        <p:spPr/>
        <p:txBody>
          <a:bodyPr/>
          <a:lstStyle/>
          <a:p>
            <a:fld id="{46F72779-83EE-4AC1-9FBB-CC3D6DC5D3CA}" type="slidenum">
              <a:rPr lang="fr-FR" altLang="fr-FR"/>
              <a:pPr/>
              <a:t>20</a:t>
            </a:fld>
            <a:endParaRPr lang="fr-FR" altLang="fr-FR"/>
          </a:p>
        </p:txBody>
      </p:sp>
      <p:sp>
        <p:nvSpPr>
          <p:cNvPr id="886786"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6787"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r>
              <a:rPr lang="fr-FR" altLang="fr-FR" sz="1000" b="1">
                <a:solidFill>
                  <a:srgbClr val="FF99FF"/>
                </a:solidFill>
                <a:latin typeface="Arial" charset="0"/>
                <a:cs typeface="Arial" charset="0"/>
              </a:rPr>
              <a:t>    </a:t>
            </a:r>
          </a:p>
        </p:txBody>
      </p:sp>
      <p:sp>
        <p:nvSpPr>
          <p:cNvPr id="886788" name="Line 4"/>
          <p:cNvSpPr>
            <a:spLocks noChangeShapeType="1"/>
          </p:cNvSpPr>
          <p:nvPr/>
        </p:nvSpPr>
        <p:spPr bwMode="auto">
          <a:xfrm>
            <a:off x="990600" y="3886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789" name="Oval 5"/>
          <p:cNvSpPr>
            <a:spLocks noChangeArrowheads="1"/>
          </p:cNvSpPr>
          <p:nvPr/>
        </p:nvSpPr>
        <p:spPr bwMode="auto">
          <a:xfrm>
            <a:off x="15684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6790" name="Oval 6"/>
          <p:cNvSpPr>
            <a:spLocks noChangeArrowheads="1"/>
          </p:cNvSpPr>
          <p:nvPr/>
        </p:nvSpPr>
        <p:spPr bwMode="auto">
          <a:xfrm>
            <a:off x="53657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6791" name="Oval 7"/>
          <p:cNvSpPr>
            <a:spLocks noChangeArrowheads="1"/>
          </p:cNvSpPr>
          <p:nvPr/>
        </p:nvSpPr>
        <p:spPr bwMode="auto">
          <a:xfrm>
            <a:off x="346710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6792" name="Line 8"/>
          <p:cNvSpPr>
            <a:spLocks noChangeShapeType="1"/>
          </p:cNvSpPr>
          <p:nvPr/>
        </p:nvSpPr>
        <p:spPr bwMode="auto">
          <a:xfrm>
            <a:off x="990600" y="4419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793" name="Rectangle 9"/>
          <p:cNvSpPr>
            <a:spLocks noChangeArrowheads="1"/>
          </p:cNvSpPr>
          <p:nvPr/>
        </p:nvSpPr>
        <p:spPr bwMode="auto">
          <a:xfrm>
            <a:off x="990600" y="4419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6794" name="Text Box 10"/>
          <p:cNvSpPr txBox="1">
            <a:spLocks noChangeArrowheads="1"/>
          </p:cNvSpPr>
          <p:nvPr/>
        </p:nvSpPr>
        <p:spPr bwMode="auto">
          <a:xfrm>
            <a:off x="247650" y="3657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6795" name="Text Box 11"/>
          <p:cNvSpPr txBox="1">
            <a:spLocks noChangeArrowheads="1"/>
          </p:cNvSpPr>
          <p:nvPr/>
        </p:nvSpPr>
        <p:spPr bwMode="auto">
          <a:xfrm>
            <a:off x="247650" y="4267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6796" name="Text Box 12"/>
          <p:cNvSpPr txBox="1">
            <a:spLocks noChangeArrowheads="1"/>
          </p:cNvSpPr>
          <p:nvPr/>
        </p:nvSpPr>
        <p:spPr bwMode="auto">
          <a:xfrm>
            <a:off x="2228850" y="3262313"/>
            <a:ext cx="90805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dirty="0" smtClean="0">
                <a:solidFill>
                  <a:schemeClr val="accent2"/>
                </a:solidFill>
                <a:latin typeface="Arial" charset="0"/>
                <a:cs typeface="Arial" charset="0"/>
              </a:rPr>
              <a:t>1,80 </a:t>
            </a:r>
            <a:r>
              <a:rPr lang="fr-FR" altLang="fr-FR" sz="1400" dirty="0">
                <a:solidFill>
                  <a:schemeClr val="accent2"/>
                </a:solidFill>
                <a:latin typeface="Arial" charset="0"/>
                <a:cs typeface="Arial" charset="0"/>
              </a:rPr>
              <a:t>g/l</a:t>
            </a:r>
          </a:p>
          <a:p>
            <a:pPr eaLnBrk="0" hangingPunct="0">
              <a:spcBef>
                <a:spcPct val="50000"/>
              </a:spcBef>
            </a:pPr>
            <a:r>
              <a:rPr lang="fr-FR" altLang="fr-FR" sz="1400" dirty="0">
                <a:solidFill>
                  <a:schemeClr val="accent2"/>
                </a:solidFill>
                <a:latin typeface="Arial" charset="0"/>
                <a:cs typeface="Arial" charset="0"/>
              </a:rPr>
              <a:t>1,20g/l</a:t>
            </a:r>
          </a:p>
        </p:txBody>
      </p:sp>
      <p:sp>
        <p:nvSpPr>
          <p:cNvPr id="886797" name="Line 13"/>
          <p:cNvSpPr>
            <a:spLocks noChangeShapeType="1"/>
          </p:cNvSpPr>
          <p:nvPr/>
        </p:nvSpPr>
        <p:spPr bwMode="auto">
          <a:xfrm>
            <a:off x="990600" y="4724400"/>
            <a:ext cx="759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798" name="Text Box 14"/>
          <p:cNvSpPr txBox="1">
            <a:spLocks noChangeArrowheads="1"/>
          </p:cNvSpPr>
          <p:nvPr/>
        </p:nvSpPr>
        <p:spPr bwMode="auto">
          <a:xfrm>
            <a:off x="14033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6799" name="Line 15"/>
          <p:cNvSpPr>
            <a:spLocks noChangeShapeType="1"/>
          </p:cNvSpPr>
          <p:nvPr/>
        </p:nvSpPr>
        <p:spPr bwMode="auto">
          <a:xfrm>
            <a:off x="156845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00" name="Line 16"/>
          <p:cNvSpPr>
            <a:spLocks noChangeShapeType="1"/>
          </p:cNvSpPr>
          <p:nvPr/>
        </p:nvSpPr>
        <p:spPr bwMode="auto">
          <a:xfrm>
            <a:off x="34671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01" name="Line 17"/>
          <p:cNvSpPr>
            <a:spLocks noChangeShapeType="1"/>
          </p:cNvSpPr>
          <p:nvPr/>
        </p:nvSpPr>
        <p:spPr bwMode="auto">
          <a:xfrm>
            <a:off x="54483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02" name="Text Box 18"/>
          <p:cNvSpPr txBox="1">
            <a:spLocks noChangeArrowheads="1"/>
          </p:cNvSpPr>
          <p:nvPr/>
        </p:nvSpPr>
        <p:spPr bwMode="auto">
          <a:xfrm>
            <a:off x="33020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6803" name="Text Box 19"/>
          <p:cNvSpPr txBox="1">
            <a:spLocks noChangeArrowheads="1"/>
          </p:cNvSpPr>
          <p:nvPr/>
        </p:nvSpPr>
        <p:spPr bwMode="auto">
          <a:xfrm>
            <a:off x="5200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6804" name="Text Box 20"/>
          <p:cNvSpPr txBox="1">
            <a:spLocks noChangeArrowheads="1"/>
          </p:cNvSpPr>
          <p:nvPr/>
        </p:nvSpPr>
        <p:spPr bwMode="auto">
          <a:xfrm>
            <a:off x="72644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6805" name="Line 21"/>
          <p:cNvSpPr>
            <a:spLocks noChangeShapeType="1"/>
          </p:cNvSpPr>
          <p:nvPr/>
        </p:nvSpPr>
        <p:spPr bwMode="auto">
          <a:xfrm>
            <a:off x="74295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06" name="Text Box 22"/>
          <p:cNvSpPr txBox="1">
            <a:spLocks noChangeArrowheads="1"/>
          </p:cNvSpPr>
          <p:nvPr/>
        </p:nvSpPr>
        <p:spPr bwMode="auto">
          <a:xfrm>
            <a:off x="246742" y="5715000"/>
            <a:ext cx="84506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fr-FR" altLang="fr-FR" sz="1200" b="1" dirty="0">
                <a:solidFill>
                  <a:srgbClr val="FF6600"/>
                </a:solidFill>
                <a:latin typeface="Arial" charset="0"/>
                <a:cs typeface="Arial" charset="0"/>
              </a:rPr>
              <a:t>PERTE DE POIDS  -   ACTIVITE PHYSIQUE                  -  GLUCOPHAGE  </a:t>
            </a:r>
            <a:r>
              <a:rPr lang="fr-FR" altLang="fr-FR" sz="1200" b="1" dirty="0" smtClean="0">
                <a:solidFill>
                  <a:srgbClr val="FF6600"/>
                </a:solidFill>
                <a:latin typeface="Arial" charset="0"/>
                <a:cs typeface="Arial" charset="0"/>
              </a:rPr>
              <a:t>-   		INSULINE LENTE  </a:t>
            </a:r>
            <a:endParaRPr lang="fr-FR" altLang="fr-FR" sz="1200" b="1" dirty="0">
              <a:solidFill>
                <a:srgbClr val="FF6600"/>
              </a:solidFill>
              <a:latin typeface="Arial" charset="0"/>
              <a:cs typeface="Arial" charset="0"/>
            </a:endParaRPr>
          </a:p>
        </p:txBody>
      </p:sp>
      <p:sp>
        <p:nvSpPr>
          <p:cNvPr id="886807" name="Text Box 23"/>
          <p:cNvSpPr txBox="1">
            <a:spLocks noChangeArrowheads="1"/>
          </p:cNvSpPr>
          <p:nvPr/>
        </p:nvSpPr>
        <p:spPr bwMode="auto">
          <a:xfrm>
            <a:off x="247650" y="6096000"/>
            <a:ext cx="9163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200" b="1" dirty="0" smtClean="0">
                <a:solidFill>
                  <a:schemeClr val="accent2"/>
                </a:solidFill>
                <a:latin typeface="Arial" charset="0"/>
                <a:cs typeface="Arial" charset="0"/>
              </a:rPr>
              <a:t>PERTE DE POIDS  -   ACTIVITE PHYSIQUE ALIMENTS </a:t>
            </a:r>
            <a:r>
              <a:rPr lang="fr-FR" altLang="fr-FR" sz="1200" b="1" dirty="0">
                <a:solidFill>
                  <a:schemeClr val="accent2"/>
                </a:solidFill>
                <a:latin typeface="Arial" charset="0"/>
                <a:cs typeface="Arial" charset="0"/>
              </a:rPr>
              <a:t>A FAIBLE IG- SULFAMIDES  </a:t>
            </a:r>
            <a:r>
              <a:rPr lang="fr-FR" altLang="fr-FR" sz="1200" b="1" dirty="0" smtClean="0">
                <a:solidFill>
                  <a:schemeClr val="accent2"/>
                </a:solidFill>
                <a:latin typeface="Arial" charset="0"/>
                <a:cs typeface="Arial" charset="0"/>
              </a:rPr>
              <a:t>(DIAMICRON AMAREL NOVONORM</a:t>
            </a:r>
            <a:r>
              <a:rPr lang="fr-FR" altLang="fr-FR" sz="1200" b="1" dirty="0">
                <a:solidFill>
                  <a:schemeClr val="accent2"/>
                </a:solidFill>
                <a:latin typeface="Arial" charset="0"/>
                <a:cs typeface="Arial" charset="0"/>
              </a:rPr>
              <a:t>) </a:t>
            </a:r>
            <a:r>
              <a:rPr lang="fr-FR" altLang="fr-FR" sz="1200" b="1" dirty="0" smtClean="0">
                <a:solidFill>
                  <a:schemeClr val="accent2"/>
                </a:solidFill>
                <a:latin typeface="Arial" charset="0"/>
                <a:cs typeface="Arial" charset="0"/>
              </a:rPr>
              <a:t>–IDPP4  </a:t>
            </a:r>
            <a:r>
              <a:rPr lang="fr-FR" altLang="fr-FR" sz="1200" b="1" dirty="0">
                <a:solidFill>
                  <a:schemeClr val="accent2"/>
                </a:solidFill>
                <a:latin typeface="Arial" charset="0"/>
                <a:cs typeface="Arial" charset="0"/>
              </a:rPr>
              <a:t>– </a:t>
            </a:r>
            <a:r>
              <a:rPr lang="fr-FR" altLang="fr-FR" sz="1200" b="1" dirty="0" smtClean="0">
                <a:solidFill>
                  <a:schemeClr val="accent2"/>
                </a:solidFill>
                <a:latin typeface="Arial" charset="0"/>
                <a:cs typeface="Arial" charset="0"/>
              </a:rPr>
              <a:t>A GLP1 – INSULINE RAPIDE</a:t>
            </a:r>
            <a:endParaRPr lang="fr-FR" altLang="fr-FR" sz="1200" b="1" dirty="0">
              <a:solidFill>
                <a:schemeClr val="accent2"/>
              </a:solidFill>
              <a:latin typeface="Arial" charset="0"/>
              <a:cs typeface="Arial" charset="0"/>
            </a:endParaRPr>
          </a:p>
        </p:txBody>
      </p:sp>
      <p:sp>
        <p:nvSpPr>
          <p:cNvPr id="886808" name="Line 24"/>
          <p:cNvSpPr>
            <a:spLocks noChangeShapeType="1"/>
          </p:cNvSpPr>
          <p:nvPr/>
        </p:nvSpPr>
        <p:spPr bwMode="auto">
          <a:xfrm>
            <a:off x="1651000" y="2133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09" name="Text Box 25"/>
          <p:cNvSpPr txBox="1">
            <a:spLocks noChangeArrowheads="1"/>
          </p:cNvSpPr>
          <p:nvPr/>
        </p:nvSpPr>
        <p:spPr bwMode="auto">
          <a:xfrm>
            <a:off x="165100" y="1828800"/>
            <a:ext cx="2311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b="1">
                <a:solidFill>
                  <a:schemeClr val="accent2"/>
                </a:solidFill>
                <a:latin typeface="Arial" charset="0"/>
                <a:cs typeface="Arial" charset="0"/>
              </a:rPr>
              <a:t>AMAREL DIAMICRON</a:t>
            </a:r>
          </a:p>
        </p:txBody>
      </p:sp>
      <p:sp>
        <p:nvSpPr>
          <p:cNvPr id="886810" name="Line 26"/>
          <p:cNvSpPr>
            <a:spLocks noChangeShapeType="1"/>
          </p:cNvSpPr>
          <p:nvPr/>
        </p:nvSpPr>
        <p:spPr bwMode="auto">
          <a:xfrm>
            <a:off x="1651000" y="27432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11" name="Line 27"/>
          <p:cNvSpPr>
            <a:spLocks noChangeShapeType="1"/>
          </p:cNvSpPr>
          <p:nvPr/>
        </p:nvSpPr>
        <p:spPr bwMode="auto">
          <a:xfrm>
            <a:off x="3632200" y="27432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12" name="Line 28"/>
          <p:cNvSpPr>
            <a:spLocks noChangeShapeType="1"/>
          </p:cNvSpPr>
          <p:nvPr/>
        </p:nvSpPr>
        <p:spPr bwMode="auto">
          <a:xfrm>
            <a:off x="5365750" y="27432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6813" name="Text Box 29"/>
          <p:cNvSpPr txBox="1">
            <a:spLocks noChangeArrowheads="1"/>
          </p:cNvSpPr>
          <p:nvPr/>
        </p:nvSpPr>
        <p:spPr bwMode="auto">
          <a:xfrm>
            <a:off x="0" y="2514600"/>
            <a:ext cx="1816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b="1" dirty="0" smtClean="0">
                <a:solidFill>
                  <a:schemeClr val="accent2"/>
                </a:solidFill>
                <a:latin typeface="Arial" charset="0"/>
                <a:cs typeface="Arial" charset="0"/>
              </a:rPr>
              <a:t>      NOVONORM-</a:t>
            </a:r>
            <a:endParaRPr lang="fr-FR" altLang="fr-FR" sz="1000" b="1" dirty="0">
              <a:solidFill>
                <a:schemeClr val="accent2"/>
              </a:solidFill>
              <a:latin typeface="Arial" charset="0"/>
              <a:cs typeface="Arial" charset="0"/>
            </a:endParaRPr>
          </a:p>
        </p:txBody>
      </p:sp>
      <p:grpSp>
        <p:nvGrpSpPr>
          <p:cNvPr id="886814" name="Group 30"/>
          <p:cNvGrpSpPr>
            <a:grpSpLocks/>
          </p:cNvGrpSpPr>
          <p:nvPr/>
        </p:nvGrpSpPr>
        <p:grpSpPr bwMode="auto">
          <a:xfrm>
            <a:off x="2393950" y="762000"/>
            <a:ext cx="4870450" cy="1676400"/>
            <a:chOff x="1392" y="480"/>
            <a:chExt cx="2832" cy="1056"/>
          </a:xfrm>
        </p:grpSpPr>
        <p:sp>
          <p:nvSpPr>
            <p:cNvPr id="886815" name="Text Box 31"/>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1,20 à </a:t>
              </a:r>
              <a:r>
                <a:rPr lang="fr-FR" altLang="fr-FR" sz="1400" b="1" dirty="0" smtClean="0">
                  <a:solidFill>
                    <a:schemeClr val="accent2"/>
                  </a:solidFill>
                  <a:latin typeface="Arial" charset="0"/>
                  <a:cs typeface="Arial" charset="0"/>
                </a:rPr>
                <a:t>1,80 </a:t>
              </a:r>
              <a:r>
                <a:rPr lang="fr-FR" altLang="fr-FR" sz="1400" b="1" dirty="0">
                  <a:solidFill>
                    <a:schemeClr val="accent2"/>
                  </a:solidFill>
                  <a:latin typeface="Arial" charset="0"/>
                  <a:cs typeface="Arial" charset="0"/>
                </a:rPr>
                <a:t>g/l</a:t>
              </a: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6816" name="Rectangle 32"/>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4" name="Forme libre 33"/>
          <p:cNvSpPr/>
          <p:nvPr/>
        </p:nvSpPr>
        <p:spPr bwMode="auto">
          <a:xfrm>
            <a:off x="1001486" y="2960389"/>
            <a:ext cx="6908800" cy="756643"/>
          </a:xfrm>
          <a:custGeom>
            <a:avLst/>
            <a:gdLst>
              <a:gd name="connsiteX0" fmla="*/ 0 w 6908800"/>
              <a:gd name="connsiteY0" fmla="*/ 667657 h 756643"/>
              <a:gd name="connsiteX1" fmla="*/ 232228 w 6908800"/>
              <a:gd name="connsiteY1" fmla="*/ 667657 h 756643"/>
              <a:gd name="connsiteX2" fmla="*/ 290285 w 6908800"/>
              <a:gd name="connsiteY2" fmla="*/ 682171 h 756643"/>
              <a:gd name="connsiteX3" fmla="*/ 377371 w 6908800"/>
              <a:gd name="connsiteY3" fmla="*/ 711200 h 756643"/>
              <a:gd name="connsiteX4" fmla="*/ 551543 w 6908800"/>
              <a:gd name="connsiteY4" fmla="*/ 696685 h 756643"/>
              <a:gd name="connsiteX5" fmla="*/ 580571 w 6908800"/>
              <a:gd name="connsiteY5" fmla="*/ 609600 h 756643"/>
              <a:gd name="connsiteX6" fmla="*/ 595085 w 6908800"/>
              <a:gd name="connsiteY6" fmla="*/ 566057 h 756643"/>
              <a:gd name="connsiteX7" fmla="*/ 624114 w 6908800"/>
              <a:gd name="connsiteY7" fmla="*/ 464457 h 756643"/>
              <a:gd name="connsiteX8" fmla="*/ 638628 w 6908800"/>
              <a:gd name="connsiteY8" fmla="*/ 348343 h 756643"/>
              <a:gd name="connsiteX9" fmla="*/ 667657 w 6908800"/>
              <a:gd name="connsiteY9" fmla="*/ 261257 h 756643"/>
              <a:gd name="connsiteX10" fmla="*/ 711200 w 6908800"/>
              <a:gd name="connsiteY10" fmla="*/ 116114 h 756643"/>
              <a:gd name="connsiteX11" fmla="*/ 725714 w 6908800"/>
              <a:gd name="connsiteY11" fmla="*/ 72571 h 756643"/>
              <a:gd name="connsiteX12" fmla="*/ 812800 w 6908800"/>
              <a:gd name="connsiteY12" fmla="*/ 43543 h 756643"/>
              <a:gd name="connsiteX13" fmla="*/ 972457 w 6908800"/>
              <a:gd name="connsiteY13" fmla="*/ 72571 h 756643"/>
              <a:gd name="connsiteX14" fmla="*/ 1016000 w 6908800"/>
              <a:gd name="connsiteY14" fmla="*/ 101600 h 756643"/>
              <a:gd name="connsiteX15" fmla="*/ 1045028 w 6908800"/>
              <a:gd name="connsiteY15" fmla="*/ 145143 h 756643"/>
              <a:gd name="connsiteX16" fmla="*/ 1059543 w 6908800"/>
              <a:gd name="connsiteY16" fmla="*/ 188685 h 756643"/>
              <a:gd name="connsiteX17" fmla="*/ 1117600 w 6908800"/>
              <a:gd name="connsiteY17" fmla="*/ 275771 h 756643"/>
              <a:gd name="connsiteX18" fmla="*/ 1146628 w 6908800"/>
              <a:gd name="connsiteY18" fmla="*/ 319314 h 756643"/>
              <a:gd name="connsiteX19" fmla="*/ 1175657 w 6908800"/>
              <a:gd name="connsiteY19" fmla="*/ 377371 h 756643"/>
              <a:gd name="connsiteX20" fmla="*/ 1204685 w 6908800"/>
              <a:gd name="connsiteY20" fmla="*/ 420914 h 756643"/>
              <a:gd name="connsiteX21" fmla="*/ 1219200 w 6908800"/>
              <a:gd name="connsiteY21" fmla="*/ 464457 h 756643"/>
              <a:gd name="connsiteX22" fmla="*/ 1248228 w 6908800"/>
              <a:gd name="connsiteY22" fmla="*/ 508000 h 756643"/>
              <a:gd name="connsiteX23" fmla="*/ 1262743 w 6908800"/>
              <a:gd name="connsiteY23" fmla="*/ 551543 h 756643"/>
              <a:gd name="connsiteX24" fmla="*/ 1291771 w 6908800"/>
              <a:gd name="connsiteY24" fmla="*/ 609600 h 756643"/>
              <a:gd name="connsiteX25" fmla="*/ 2510971 w 6908800"/>
              <a:gd name="connsiteY25" fmla="*/ 595085 h 756643"/>
              <a:gd name="connsiteX26" fmla="*/ 2525485 w 6908800"/>
              <a:gd name="connsiteY26" fmla="*/ 348343 h 756643"/>
              <a:gd name="connsiteX27" fmla="*/ 2583543 w 6908800"/>
              <a:gd name="connsiteY27" fmla="*/ 217714 h 756643"/>
              <a:gd name="connsiteX28" fmla="*/ 2714171 w 6908800"/>
              <a:gd name="connsiteY28" fmla="*/ 145143 h 756643"/>
              <a:gd name="connsiteX29" fmla="*/ 2830285 w 6908800"/>
              <a:gd name="connsiteY29" fmla="*/ 101600 h 756643"/>
              <a:gd name="connsiteX30" fmla="*/ 2960914 w 6908800"/>
              <a:gd name="connsiteY30" fmla="*/ 130628 h 756643"/>
              <a:gd name="connsiteX31" fmla="*/ 3004457 w 6908800"/>
              <a:gd name="connsiteY31" fmla="*/ 145143 h 756643"/>
              <a:gd name="connsiteX32" fmla="*/ 3106057 w 6908800"/>
              <a:gd name="connsiteY32" fmla="*/ 275771 h 756643"/>
              <a:gd name="connsiteX33" fmla="*/ 3149600 w 6908800"/>
              <a:gd name="connsiteY33" fmla="*/ 319314 h 756643"/>
              <a:gd name="connsiteX34" fmla="*/ 3207657 w 6908800"/>
              <a:gd name="connsiteY34" fmla="*/ 420914 h 756643"/>
              <a:gd name="connsiteX35" fmla="*/ 3236685 w 6908800"/>
              <a:gd name="connsiteY35" fmla="*/ 464457 h 756643"/>
              <a:gd name="connsiteX36" fmla="*/ 3251200 w 6908800"/>
              <a:gd name="connsiteY36" fmla="*/ 508000 h 756643"/>
              <a:gd name="connsiteX37" fmla="*/ 3280228 w 6908800"/>
              <a:gd name="connsiteY37" fmla="*/ 551543 h 756643"/>
              <a:gd name="connsiteX38" fmla="*/ 3309257 w 6908800"/>
              <a:gd name="connsiteY38" fmla="*/ 638628 h 756643"/>
              <a:gd name="connsiteX39" fmla="*/ 3672114 w 6908800"/>
              <a:gd name="connsiteY39" fmla="*/ 653143 h 756643"/>
              <a:gd name="connsiteX40" fmla="*/ 4441371 w 6908800"/>
              <a:gd name="connsiteY40" fmla="*/ 638628 h 756643"/>
              <a:gd name="connsiteX41" fmla="*/ 4455885 w 6908800"/>
              <a:gd name="connsiteY41" fmla="*/ 478971 h 756643"/>
              <a:gd name="connsiteX42" fmla="*/ 4470400 w 6908800"/>
              <a:gd name="connsiteY42" fmla="*/ 420914 h 756643"/>
              <a:gd name="connsiteX43" fmla="*/ 4499428 w 6908800"/>
              <a:gd name="connsiteY43" fmla="*/ 290285 h 756643"/>
              <a:gd name="connsiteX44" fmla="*/ 4528457 w 6908800"/>
              <a:gd name="connsiteY44" fmla="*/ 217714 h 756643"/>
              <a:gd name="connsiteX45" fmla="*/ 4542971 w 6908800"/>
              <a:gd name="connsiteY45" fmla="*/ 159657 h 756643"/>
              <a:gd name="connsiteX46" fmla="*/ 4601028 w 6908800"/>
              <a:gd name="connsiteY46" fmla="*/ 72571 h 756643"/>
              <a:gd name="connsiteX47" fmla="*/ 4630057 w 6908800"/>
              <a:gd name="connsiteY47" fmla="*/ 29028 h 756643"/>
              <a:gd name="connsiteX48" fmla="*/ 4717143 w 6908800"/>
              <a:gd name="connsiteY48" fmla="*/ 0 h 756643"/>
              <a:gd name="connsiteX49" fmla="*/ 4847771 w 6908800"/>
              <a:gd name="connsiteY49" fmla="*/ 14514 h 756643"/>
              <a:gd name="connsiteX50" fmla="*/ 4905828 w 6908800"/>
              <a:gd name="connsiteY50" fmla="*/ 87085 h 756643"/>
              <a:gd name="connsiteX51" fmla="*/ 4949371 w 6908800"/>
              <a:gd name="connsiteY51" fmla="*/ 130628 h 756643"/>
              <a:gd name="connsiteX52" fmla="*/ 4978400 w 6908800"/>
              <a:gd name="connsiteY52" fmla="*/ 217714 h 756643"/>
              <a:gd name="connsiteX53" fmla="*/ 4992914 w 6908800"/>
              <a:gd name="connsiteY53" fmla="*/ 261257 h 756643"/>
              <a:gd name="connsiteX54" fmla="*/ 5007428 w 6908800"/>
              <a:gd name="connsiteY54" fmla="*/ 319314 h 756643"/>
              <a:gd name="connsiteX55" fmla="*/ 5036457 w 6908800"/>
              <a:gd name="connsiteY55" fmla="*/ 362857 h 756643"/>
              <a:gd name="connsiteX56" fmla="*/ 5080000 w 6908800"/>
              <a:gd name="connsiteY56" fmla="*/ 449943 h 756643"/>
              <a:gd name="connsiteX57" fmla="*/ 5123543 w 6908800"/>
              <a:gd name="connsiteY57" fmla="*/ 551543 h 756643"/>
              <a:gd name="connsiteX58" fmla="*/ 5152571 w 6908800"/>
              <a:gd name="connsiteY58" fmla="*/ 609600 h 756643"/>
              <a:gd name="connsiteX59" fmla="*/ 5167085 w 6908800"/>
              <a:gd name="connsiteY59" fmla="*/ 653143 h 756643"/>
              <a:gd name="connsiteX60" fmla="*/ 5225143 w 6908800"/>
              <a:gd name="connsiteY60" fmla="*/ 667657 h 756643"/>
              <a:gd name="connsiteX61" fmla="*/ 5500914 w 6908800"/>
              <a:gd name="connsiteY61" fmla="*/ 696685 h 756643"/>
              <a:gd name="connsiteX62" fmla="*/ 6386285 w 6908800"/>
              <a:gd name="connsiteY62" fmla="*/ 740228 h 756643"/>
              <a:gd name="connsiteX63" fmla="*/ 6908800 w 6908800"/>
              <a:gd name="connsiteY63" fmla="*/ 754743 h 7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908800" h="756643">
                <a:moveTo>
                  <a:pt x="0" y="667657"/>
                </a:moveTo>
                <a:cubicBezTo>
                  <a:pt x="114148" y="644828"/>
                  <a:pt x="71450" y="646220"/>
                  <a:pt x="232228" y="667657"/>
                </a:cubicBezTo>
                <a:cubicBezTo>
                  <a:pt x="252001" y="670293"/>
                  <a:pt x="271178" y="676439"/>
                  <a:pt x="290285" y="682171"/>
                </a:cubicBezTo>
                <a:cubicBezTo>
                  <a:pt x="319593" y="690964"/>
                  <a:pt x="377371" y="711200"/>
                  <a:pt x="377371" y="711200"/>
                </a:cubicBezTo>
                <a:cubicBezTo>
                  <a:pt x="435428" y="706362"/>
                  <a:pt x="499435" y="722739"/>
                  <a:pt x="551543" y="696685"/>
                </a:cubicBezTo>
                <a:cubicBezTo>
                  <a:pt x="578911" y="683001"/>
                  <a:pt x="570895" y="638628"/>
                  <a:pt x="580571" y="609600"/>
                </a:cubicBezTo>
                <a:lnTo>
                  <a:pt x="595085" y="566057"/>
                </a:lnTo>
                <a:cubicBezTo>
                  <a:pt x="606591" y="531540"/>
                  <a:pt x="618038" y="500915"/>
                  <a:pt x="624114" y="464457"/>
                </a:cubicBezTo>
                <a:cubicBezTo>
                  <a:pt x="630526" y="425982"/>
                  <a:pt x="630455" y="386483"/>
                  <a:pt x="638628" y="348343"/>
                </a:cubicBezTo>
                <a:cubicBezTo>
                  <a:pt x="645039" y="318423"/>
                  <a:pt x="660236" y="290942"/>
                  <a:pt x="667657" y="261257"/>
                </a:cubicBezTo>
                <a:cubicBezTo>
                  <a:pt x="689593" y="173511"/>
                  <a:pt x="675862" y="222129"/>
                  <a:pt x="711200" y="116114"/>
                </a:cubicBezTo>
                <a:cubicBezTo>
                  <a:pt x="716038" y="101600"/>
                  <a:pt x="711200" y="77409"/>
                  <a:pt x="725714" y="72571"/>
                </a:cubicBezTo>
                <a:lnTo>
                  <a:pt x="812800" y="43543"/>
                </a:lnTo>
                <a:cubicBezTo>
                  <a:pt x="852823" y="48546"/>
                  <a:pt x="927710" y="50197"/>
                  <a:pt x="972457" y="72571"/>
                </a:cubicBezTo>
                <a:cubicBezTo>
                  <a:pt x="988059" y="80372"/>
                  <a:pt x="1001486" y="91924"/>
                  <a:pt x="1016000" y="101600"/>
                </a:cubicBezTo>
                <a:cubicBezTo>
                  <a:pt x="1025676" y="116114"/>
                  <a:pt x="1037227" y="129541"/>
                  <a:pt x="1045028" y="145143"/>
                </a:cubicBezTo>
                <a:cubicBezTo>
                  <a:pt x="1051870" y="158827"/>
                  <a:pt x="1052113" y="175311"/>
                  <a:pt x="1059543" y="188685"/>
                </a:cubicBezTo>
                <a:cubicBezTo>
                  <a:pt x="1076486" y="219183"/>
                  <a:pt x="1098248" y="246742"/>
                  <a:pt x="1117600" y="275771"/>
                </a:cubicBezTo>
                <a:cubicBezTo>
                  <a:pt x="1127276" y="290285"/>
                  <a:pt x="1138827" y="303712"/>
                  <a:pt x="1146628" y="319314"/>
                </a:cubicBezTo>
                <a:cubicBezTo>
                  <a:pt x="1156304" y="338666"/>
                  <a:pt x="1164922" y="358585"/>
                  <a:pt x="1175657" y="377371"/>
                </a:cubicBezTo>
                <a:cubicBezTo>
                  <a:pt x="1184312" y="392517"/>
                  <a:pt x="1196884" y="405312"/>
                  <a:pt x="1204685" y="420914"/>
                </a:cubicBezTo>
                <a:cubicBezTo>
                  <a:pt x="1211527" y="434598"/>
                  <a:pt x="1212358" y="450773"/>
                  <a:pt x="1219200" y="464457"/>
                </a:cubicBezTo>
                <a:cubicBezTo>
                  <a:pt x="1227001" y="480059"/>
                  <a:pt x="1240427" y="492398"/>
                  <a:pt x="1248228" y="508000"/>
                </a:cubicBezTo>
                <a:cubicBezTo>
                  <a:pt x="1255070" y="521684"/>
                  <a:pt x="1256716" y="537481"/>
                  <a:pt x="1262743" y="551543"/>
                </a:cubicBezTo>
                <a:cubicBezTo>
                  <a:pt x="1271266" y="571430"/>
                  <a:pt x="1282095" y="590248"/>
                  <a:pt x="1291771" y="609600"/>
                </a:cubicBezTo>
                <a:cubicBezTo>
                  <a:pt x="1698171" y="604762"/>
                  <a:pt x="2113360" y="679285"/>
                  <a:pt x="2510971" y="595085"/>
                </a:cubicBezTo>
                <a:cubicBezTo>
                  <a:pt x="2591573" y="578016"/>
                  <a:pt x="2514829" y="430040"/>
                  <a:pt x="2525485" y="348343"/>
                </a:cubicBezTo>
                <a:cubicBezTo>
                  <a:pt x="2528738" y="323403"/>
                  <a:pt x="2555380" y="241854"/>
                  <a:pt x="2583543" y="217714"/>
                </a:cubicBezTo>
                <a:cubicBezTo>
                  <a:pt x="2619809" y="186629"/>
                  <a:pt x="2672956" y="168694"/>
                  <a:pt x="2714171" y="145143"/>
                </a:cubicBezTo>
                <a:cubicBezTo>
                  <a:pt x="2794670" y="99144"/>
                  <a:pt x="2717374" y="124182"/>
                  <a:pt x="2830285" y="101600"/>
                </a:cubicBezTo>
                <a:cubicBezTo>
                  <a:pt x="2873828" y="111276"/>
                  <a:pt x="2917641" y="119810"/>
                  <a:pt x="2960914" y="130628"/>
                </a:cubicBezTo>
                <a:cubicBezTo>
                  <a:pt x="2975757" y="134339"/>
                  <a:pt x="2991727" y="136656"/>
                  <a:pt x="3004457" y="145143"/>
                </a:cubicBezTo>
                <a:cubicBezTo>
                  <a:pt x="3065746" y="186002"/>
                  <a:pt x="3048382" y="218096"/>
                  <a:pt x="3106057" y="275771"/>
                </a:cubicBezTo>
                <a:cubicBezTo>
                  <a:pt x="3120571" y="290285"/>
                  <a:pt x="3136459" y="303545"/>
                  <a:pt x="3149600" y="319314"/>
                </a:cubicBezTo>
                <a:cubicBezTo>
                  <a:pt x="3181743" y="357886"/>
                  <a:pt x="3181849" y="375751"/>
                  <a:pt x="3207657" y="420914"/>
                </a:cubicBezTo>
                <a:cubicBezTo>
                  <a:pt x="3216312" y="436060"/>
                  <a:pt x="3228884" y="448855"/>
                  <a:pt x="3236685" y="464457"/>
                </a:cubicBezTo>
                <a:cubicBezTo>
                  <a:pt x="3243527" y="478141"/>
                  <a:pt x="3244358" y="494316"/>
                  <a:pt x="3251200" y="508000"/>
                </a:cubicBezTo>
                <a:cubicBezTo>
                  <a:pt x="3259001" y="523602"/>
                  <a:pt x="3273143" y="535603"/>
                  <a:pt x="3280228" y="551543"/>
                </a:cubicBezTo>
                <a:cubicBezTo>
                  <a:pt x="3292655" y="579504"/>
                  <a:pt x="3278683" y="637405"/>
                  <a:pt x="3309257" y="638628"/>
                </a:cubicBezTo>
                <a:lnTo>
                  <a:pt x="3672114" y="653143"/>
                </a:lnTo>
                <a:cubicBezTo>
                  <a:pt x="3928533" y="648305"/>
                  <a:pt x="4191014" y="694263"/>
                  <a:pt x="4441371" y="638628"/>
                </a:cubicBezTo>
                <a:cubicBezTo>
                  <a:pt x="4493537" y="627036"/>
                  <a:pt x="4448822" y="531941"/>
                  <a:pt x="4455885" y="478971"/>
                </a:cubicBezTo>
                <a:cubicBezTo>
                  <a:pt x="4458521" y="459198"/>
                  <a:pt x="4466073" y="440387"/>
                  <a:pt x="4470400" y="420914"/>
                </a:cubicBezTo>
                <a:cubicBezTo>
                  <a:pt x="4478068" y="386407"/>
                  <a:pt x="4487630" y="325679"/>
                  <a:pt x="4499428" y="290285"/>
                </a:cubicBezTo>
                <a:cubicBezTo>
                  <a:pt x="4507667" y="265568"/>
                  <a:pt x="4520218" y="242431"/>
                  <a:pt x="4528457" y="217714"/>
                </a:cubicBezTo>
                <a:cubicBezTo>
                  <a:pt x="4534765" y="198790"/>
                  <a:pt x="4534050" y="177499"/>
                  <a:pt x="4542971" y="159657"/>
                </a:cubicBezTo>
                <a:cubicBezTo>
                  <a:pt x="4558573" y="128452"/>
                  <a:pt x="4581676" y="101600"/>
                  <a:pt x="4601028" y="72571"/>
                </a:cubicBezTo>
                <a:cubicBezTo>
                  <a:pt x="4610704" y="58057"/>
                  <a:pt x="4613508" y="34544"/>
                  <a:pt x="4630057" y="29028"/>
                </a:cubicBezTo>
                <a:lnTo>
                  <a:pt x="4717143" y="0"/>
                </a:lnTo>
                <a:cubicBezTo>
                  <a:pt x="4760686" y="4838"/>
                  <a:pt x="4805268" y="3888"/>
                  <a:pt x="4847771" y="14514"/>
                </a:cubicBezTo>
                <a:cubicBezTo>
                  <a:pt x="4912692" y="30744"/>
                  <a:pt x="4878212" y="45662"/>
                  <a:pt x="4905828" y="87085"/>
                </a:cubicBezTo>
                <a:cubicBezTo>
                  <a:pt x="4917214" y="104164"/>
                  <a:pt x="4934857" y="116114"/>
                  <a:pt x="4949371" y="130628"/>
                </a:cubicBezTo>
                <a:lnTo>
                  <a:pt x="4978400" y="217714"/>
                </a:lnTo>
                <a:cubicBezTo>
                  <a:pt x="4983238" y="232228"/>
                  <a:pt x="4989203" y="246414"/>
                  <a:pt x="4992914" y="261257"/>
                </a:cubicBezTo>
                <a:cubicBezTo>
                  <a:pt x="4997752" y="280609"/>
                  <a:pt x="4999570" y="300979"/>
                  <a:pt x="5007428" y="319314"/>
                </a:cubicBezTo>
                <a:cubicBezTo>
                  <a:pt x="5014300" y="335348"/>
                  <a:pt x="5026781" y="348343"/>
                  <a:pt x="5036457" y="362857"/>
                </a:cubicBezTo>
                <a:cubicBezTo>
                  <a:pt x="5097612" y="546326"/>
                  <a:pt x="4995595" y="252998"/>
                  <a:pt x="5080000" y="449943"/>
                </a:cubicBezTo>
                <a:cubicBezTo>
                  <a:pt x="5171956" y="664507"/>
                  <a:pt x="5019426" y="369339"/>
                  <a:pt x="5123543" y="551543"/>
                </a:cubicBezTo>
                <a:cubicBezTo>
                  <a:pt x="5134278" y="570329"/>
                  <a:pt x="5144048" y="589713"/>
                  <a:pt x="5152571" y="609600"/>
                </a:cubicBezTo>
                <a:cubicBezTo>
                  <a:pt x="5158598" y="623662"/>
                  <a:pt x="5155138" y="643586"/>
                  <a:pt x="5167085" y="653143"/>
                </a:cubicBezTo>
                <a:cubicBezTo>
                  <a:pt x="5182662" y="665604"/>
                  <a:pt x="5205362" y="665077"/>
                  <a:pt x="5225143" y="667657"/>
                </a:cubicBezTo>
                <a:cubicBezTo>
                  <a:pt x="5316798" y="679612"/>
                  <a:pt x="5408941" y="687488"/>
                  <a:pt x="5500914" y="696685"/>
                </a:cubicBezTo>
                <a:cubicBezTo>
                  <a:pt x="5966849" y="743278"/>
                  <a:pt x="5763581" y="724661"/>
                  <a:pt x="6386285" y="740228"/>
                </a:cubicBezTo>
                <a:cubicBezTo>
                  <a:pt x="6676170" y="764386"/>
                  <a:pt x="6502198" y="754743"/>
                  <a:pt x="6908800" y="754743"/>
                </a:cubicBezTo>
              </a:path>
            </a:pathLst>
          </a:custGeom>
          <a:noFill/>
          <a:ln w="9525" cap="flat" cmpd="sng" algn="ctr">
            <a:solidFill>
              <a:schemeClr val="tx1"/>
            </a:solidFill>
            <a:prstDash val="solid"/>
            <a:round/>
            <a:headEnd type="none" w="med" len="med"/>
            <a:tailEnd type="none" w="med" len="med"/>
          </a:ln>
          <a:effectLst>
            <a:glow rad="228600">
              <a:schemeClr val="accent1">
                <a:satMod val="175000"/>
                <a:alpha val="40000"/>
              </a:schemeClr>
            </a:glow>
            <a:outerShdw dist="35921" dir="2700000" algn="ctr" rotWithShape="0">
              <a:schemeClr val="bg2"/>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Espace réservé du numéro de diapositive 2"/>
          <p:cNvSpPr>
            <a:spLocks noGrp="1"/>
          </p:cNvSpPr>
          <p:nvPr>
            <p:ph type="sldNum" sz="quarter" idx="11"/>
          </p:nvPr>
        </p:nvSpPr>
        <p:spPr/>
        <p:txBody>
          <a:bodyPr/>
          <a:lstStyle/>
          <a:p>
            <a:fld id="{53BCBC64-D11C-45E1-952E-6BE45FCFDBCE}" type="slidenum">
              <a:rPr lang="fr-FR" altLang="fr-FR"/>
              <a:pPr/>
              <a:t>21</a:t>
            </a:fld>
            <a:endParaRPr lang="fr-FR" altLang="fr-FR"/>
          </a:p>
        </p:txBody>
      </p:sp>
      <p:sp>
        <p:nvSpPr>
          <p:cNvPr id="887810"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7811" name="Text Box 3"/>
          <p:cNvSpPr txBox="1">
            <a:spLocks noChangeArrowheads="1"/>
          </p:cNvSpPr>
          <p:nvPr/>
        </p:nvSpPr>
        <p:spPr bwMode="auto">
          <a:xfrm>
            <a:off x="660400" y="76200"/>
            <a:ext cx="8915400" cy="1233488"/>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TRAITEMENT PAR INSULINE </a:t>
            </a:r>
          </a:p>
          <a:p>
            <a:pPr eaLnBrk="0" hangingPunct="0">
              <a:spcBef>
                <a:spcPct val="50000"/>
              </a:spcBef>
            </a:pPr>
            <a:r>
              <a:rPr lang="fr-FR" altLang="fr-FR" sz="2400" b="1">
                <a:solidFill>
                  <a:srgbClr val="CC0000"/>
                </a:solidFill>
                <a:latin typeface="Arial" charset="0"/>
                <a:cs typeface="Arial" charset="0"/>
              </a:rPr>
              <a:t>QUELS OBJECTIFS </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COMMENT LES ATTEINDRE</a:t>
            </a:r>
            <a:r>
              <a:rPr lang="fr-FR" altLang="fr-FR" sz="1000" b="1">
                <a:solidFill>
                  <a:srgbClr val="FF99FF"/>
                </a:solidFill>
                <a:latin typeface="Arial" charset="0"/>
                <a:cs typeface="Arial" charset="0"/>
              </a:rPr>
              <a:t>  </a:t>
            </a:r>
            <a:r>
              <a:rPr lang="fr-FR" altLang="fr-FR" sz="2400" b="1">
                <a:solidFill>
                  <a:srgbClr val="CC0000"/>
                </a:solidFill>
                <a:latin typeface="Arial" charset="0"/>
                <a:cs typeface="Arial" charset="0"/>
              </a:rPr>
              <a:t>? </a:t>
            </a:r>
          </a:p>
          <a:p>
            <a:pPr eaLnBrk="0" hangingPunct="0">
              <a:spcBef>
                <a:spcPct val="50000"/>
              </a:spcBef>
            </a:pPr>
            <a:r>
              <a:rPr lang="fr-FR" altLang="fr-FR" sz="1000" b="1">
                <a:solidFill>
                  <a:srgbClr val="FF99FF"/>
                </a:solidFill>
                <a:latin typeface="Arial" charset="0"/>
                <a:cs typeface="Arial" charset="0"/>
              </a:rPr>
              <a:t>    </a:t>
            </a:r>
          </a:p>
        </p:txBody>
      </p:sp>
      <p:sp>
        <p:nvSpPr>
          <p:cNvPr id="887812" name="Line 4"/>
          <p:cNvSpPr>
            <a:spLocks noChangeShapeType="1"/>
          </p:cNvSpPr>
          <p:nvPr/>
        </p:nvSpPr>
        <p:spPr bwMode="auto">
          <a:xfrm>
            <a:off x="990600" y="3886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13" name="Oval 5"/>
          <p:cNvSpPr>
            <a:spLocks noChangeArrowheads="1"/>
          </p:cNvSpPr>
          <p:nvPr/>
        </p:nvSpPr>
        <p:spPr bwMode="auto">
          <a:xfrm>
            <a:off x="15684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7814" name="Oval 6"/>
          <p:cNvSpPr>
            <a:spLocks noChangeArrowheads="1"/>
          </p:cNvSpPr>
          <p:nvPr/>
        </p:nvSpPr>
        <p:spPr bwMode="auto">
          <a:xfrm>
            <a:off x="536575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7815" name="Oval 7"/>
          <p:cNvSpPr>
            <a:spLocks noChangeArrowheads="1"/>
          </p:cNvSpPr>
          <p:nvPr/>
        </p:nvSpPr>
        <p:spPr bwMode="auto">
          <a:xfrm>
            <a:off x="3467100" y="3276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7816" name="Line 8"/>
          <p:cNvSpPr>
            <a:spLocks noChangeShapeType="1"/>
          </p:cNvSpPr>
          <p:nvPr/>
        </p:nvSpPr>
        <p:spPr bwMode="auto">
          <a:xfrm>
            <a:off x="990600" y="4419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17" name="Rectangle 9"/>
          <p:cNvSpPr>
            <a:spLocks noChangeArrowheads="1"/>
          </p:cNvSpPr>
          <p:nvPr/>
        </p:nvSpPr>
        <p:spPr bwMode="auto">
          <a:xfrm>
            <a:off x="990600" y="4419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7818" name="Text Box 10"/>
          <p:cNvSpPr txBox="1">
            <a:spLocks noChangeArrowheads="1"/>
          </p:cNvSpPr>
          <p:nvPr/>
        </p:nvSpPr>
        <p:spPr bwMode="auto">
          <a:xfrm>
            <a:off x="247650" y="3657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7819" name="Text Box 11"/>
          <p:cNvSpPr txBox="1">
            <a:spLocks noChangeArrowheads="1"/>
          </p:cNvSpPr>
          <p:nvPr/>
        </p:nvSpPr>
        <p:spPr bwMode="auto">
          <a:xfrm>
            <a:off x="247650" y="4267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7820" name="Text Box 12"/>
          <p:cNvSpPr txBox="1">
            <a:spLocks noChangeArrowheads="1"/>
          </p:cNvSpPr>
          <p:nvPr/>
        </p:nvSpPr>
        <p:spPr bwMode="auto">
          <a:xfrm>
            <a:off x="2228850" y="3262313"/>
            <a:ext cx="90805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dirty="0" smtClean="0">
                <a:solidFill>
                  <a:schemeClr val="accent2"/>
                </a:solidFill>
                <a:latin typeface="Arial" charset="0"/>
                <a:cs typeface="Arial" charset="0"/>
              </a:rPr>
              <a:t>1,80 </a:t>
            </a:r>
            <a:r>
              <a:rPr lang="fr-FR" altLang="fr-FR" sz="1400" dirty="0">
                <a:solidFill>
                  <a:schemeClr val="accent2"/>
                </a:solidFill>
                <a:latin typeface="Arial" charset="0"/>
                <a:cs typeface="Arial" charset="0"/>
              </a:rPr>
              <a:t>g/l</a:t>
            </a:r>
          </a:p>
          <a:p>
            <a:pPr eaLnBrk="0" hangingPunct="0">
              <a:spcBef>
                <a:spcPct val="50000"/>
              </a:spcBef>
            </a:pPr>
            <a:r>
              <a:rPr lang="fr-FR" altLang="fr-FR" sz="1400" dirty="0">
                <a:solidFill>
                  <a:schemeClr val="accent2"/>
                </a:solidFill>
                <a:latin typeface="Arial" charset="0"/>
                <a:cs typeface="Arial" charset="0"/>
              </a:rPr>
              <a:t>1,20g/l</a:t>
            </a:r>
          </a:p>
        </p:txBody>
      </p:sp>
      <p:sp>
        <p:nvSpPr>
          <p:cNvPr id="887821" name="Line 13"/>
          <p:cNvSpPr>
            <a:spLocks noChangeShapeType="1"/>
          </p:cNvSpPr>
          <p:nvPr/>
        </p:nvSpPr>
        <p:spPr bwMode="auto">
          <a:xfrm>
            <a:off x="990600" y="4724400"/>
            <a:ext cx="759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22" name="Text Box 14"/>
          <p:cNvSpPr txBox="1">
            <a:spLocks noChangeArrowheads="1"/>
          </p:cNvSpPr>
          <p:nvPr/>
        </p:nvSpPr>
        <p:spPr bwMode="auto">
          <a:xfrm>
            <a:off x="14033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7823" name="Line 15"/>
          <p:cNvSpPr>
            <a:spLocks noChangeShapeType="1"/>
          </p:cNvSpPr>
          <p:nvPr/>
        </p:nvSpPr>
        <p:spPr bwMode="auto">
          <a:xfrm>
            <a:off x="156845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24" name="Line 16"/>
          <p:cNvSpPr>
            <a:spLocks noChangeShapeType="1"/>
          </p:cNvSpPr>
          <p:nvPr/>
        </p:nvSpPr>
        <p:spPr bwMode="auto">
          <a:xfrm>
            <a:off x="34671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25" name="Line 17"/>
          <p:cNvSpPr>
            <a:spLocks noChangeShapeType="1"/>
          </p:cNvSpPr>
          <p:nvPr/>
        </p:nvSpPr>
        <p:spPr bwMode="auto">
          <a:xfrm>
            <a:off x="54483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26" name="Text Box 18"/>
          <p:cNvSpPr txBox="1">
            <a:spLocks noChangeArrowheads="1"/>
          </p:cNvSpPr>
          <p:nvPr/>
        </p:nvSpPr>
        <p:spPr bwMode="auto">
          <a:xfrm>
            <a:off x="33020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7827" name="Text Box 19"/>
          <p:cNvSpPr txBox="1">
            <a:spLocks noChangeArrowheads="1"/>
          </p:cNvSpPr>
          <p:nvPr/>
        </p:nvSpPr>
        <p:spPr bwMode="auto">
          <a:xfrm>
            <a:off x="5200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7828" name="Text Box 20"/>
          <p:cNvSpPr txBox="1">
            <a:spLocks noChangeArrowheads="1"/>
          </p:cNvSpPr>
          <p:nvPr/>
        </p:nvSpPr>
        <p:spPr bwMode="auto">
          <a:xfrm>
            <a:off x="726440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7829" name="Line 21"/>
          <p:cNvSpPr>
            <a:spLocks noChangeShapeType="1"/>
          </p:cNvSpPr>
          <p:nvPr/>
        </p:nvSpPr>
        <p:spPr bwMode="auto">
          <a:xfrm>
            <a:off x="7429500" y="46482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7830" name="Text Box 22"/>
          <p:cNvSpPr txBox="1">
            <a:spLocks noChangeArrowheads="1"/>
          </p:cNvSpPr>
          <p:nvPr/>
        </p:nvSpPr>
        <p:spPr bwMode="auto">
          <a:xfrm>
            <a:off x="247650" y="5715000"/>
            <a:ext cx="858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200" b="1" dirty="0">
                <a:solidFill>
                  <a:srgbClr val="FF6600"/>
                </a:solidFill>
                <a:latin typeface="Arial" charset="0"/>
                <a:cs typeface="Arial" charset="0"/>
              </a:rPr>
              <a:t>PERTE DE POIDS SI SURPOIDS  -  MAINTIENT POIDS NORMAL -  ACTIVITE PHYSIQUE    -   </a:t>
            </a:r>
            <a:r>
              <a:rPr lang="fr-FR" altLang="fr-FR" sz="1200" b="1" dirty="0" smtClean="0">
                <a:solidFill>
                  <a:srgbClr val="FF6600"/>
                </a:solidFill>
                <a:latin typeface="Arial" charset="0"/>
                <a:cs typeface="Arial" charset="0"/>
              </a:rPr>
              <a:t>INSULINE LENTE </a:t>
            </a:r>
            <a:endParaRPr lang="fr-FR" altLang="fr-FR" sz="1200" b="1" dirty="0">
              <a:solidFill>
                <a:srgbClr val="FF6600"/>
              </a:solidFill>
              <a:latin typeface="Arial" charset="0"/>
              <a:cs typeface="Arial" charset="0"/>
            </a:endParaRPr>
          </a:p>
        </p:txBody>
      </p:sp>
      <p:sp>
        <p:nvSpPr>
          <p:cNvPr id="887831" name="Text Box 23"/>
          <p:cNvSpPr txBox="1">
            <a:spLocks noChangeArrowheads="1"/>
          </p:cNvSpPr>
          <p:nvPr/>
        </p:nvSpPr>
        <p:spPr bwMode="auto">
          <a:xfrm>
            <a:off x="247650" y="6049963"/>
            <a:ext cx="9328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200" b="1" dirty="0" smtClean="0">
                <a:solidFill>
                  <a:schemeClr val="accent2"/>
                </a:solidFill>
                <a:latin typeface="Arial" charset="0"/>
                <a:cs typeface="Arial" charset="0"/>
              </a:rPr>
              <a:t>PERTE DE POIDS  -   ACTIVITE PHYSIQUE ALIMENTS A FAIBLE IG- SULFAMIDES  (DIAMICRON AMAREL NOVONORM) –IDPP4  – A GLP1 – INSULINE RAPIDE</a:t>
            </a:r>
            <a:endParaRPr lang="fr-FR" altLang="fr-FR" sz="1200" b="1" dirty="0">
              <a:solidFill>
                <a:schemeClr val="accent2"/>
              </a:solidFill>
              <a:latin typeface="Arial" charset="0"/>
              <a:cs typeface="Arial" charset="0"/>
            </a:endParaRPr>
          </a:p>
        </p:txBody>
      </p:sp>
      <p:grpSp>
        <p:nvGrpSpPr>
          <p:cNvPr id="887832" name="Group 24"/>
          <p:cNvGrpSpPr>
            <a:grpSpLocks/>
          </p:cNvGrpSpPr>
          <p:nvPr/>
        </p:nvGrpSpPr>
        <p:grpSpPr bwMode="auto">
          <a:xfrm>
            <a:off x="2393950" y="1390650"/>
            <a:ext cx="4870450" cy="1676400"/>
            <a:chOff x="1392" y="480"/>
            <a:chExt cx="2832" cy="1056"/>
          </a:xfrm>
        </p:grpSpPr>
        <p:sp>
          <p:nvSpPr>
            <p:cNvPr id="887833" name="Text Box 25"/>
            <p:cNvSpPr txBox="1">
              <a:spLocks noChangeArrowheads="1"/>
            </p:cNvSpPr>
            <p:nvPr/>
          </p:nvSpPr>
          <p:spPr bwMode="auto">
            <a:xfrm>
              <a:off x="1536" y="528"/>
              <a:ext cx="2688" cy="100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b="1" dirty="0">
                  <a:solidFill>
                    <a:srgbClr val="FF6600"/>
                  </a:solidFill>
                  <a:latin typeface="Arial" charset="0"/>
                  <a:cs typeface="Arial" charset="0"/>
                </a:rPr>
                <a:t>GAJ			: 0,80 à 1,00 g/l</a:t>
              </a:r>
            </a:p>
            <a:p>
              <a:pPr eaLnBrk="0" hangingPunct="0">
                <a:spcBef>
                  <a:spcPct val="50000"/>
                </a:spcBef>
              </a:pPr>
              <a:r>
                <a:rPr lang="fr-FR" altLang="fr-FR" sz="1400" b="1" dirty="0">
                  <a:solidFill>
                    <a:schemeClr val="accent2"/>
                  </a:solidFill>
                  <a:latin typeface="Arial" charset="0"/>
                  <a:cs typeface="Arial" charset="0"/>
                </a:rPr>
                <a:t>G1h30 à 2h après les repas 	: 1,20 à </a:t>
              </a:r>
              <a:r>
                <a:rPr lang="fr-FR" altLang="fr-FR" sz="1400" b="1" dirty="0" smtClean="0">
                  <a:solidFill>
                    <a:schemeClr val="accent2"/>
                  </a:solidFill>
                  <a:latin typeface="Arial" charset="0"/>
                  <a:cs typeface="Arial" charset="0"/>
                </a:rPr>
                <a:t>1,80 </a:t>
              </a:r>
              <a:r>
                <a:rPr lang="fr-FR" altLang="fr-FR" sz="1400" b="1" dirty="0">
                  <a:solidFill>
                    <a:schemeClr val="accent2"/>
                  </a:solidFill>
                  <a:latin typeface="Arial" charset="0"/>
                  <a:cs typeface="Arial" charset="0"/>
                </a:rPr>
                <a:t>g/l</a:t>
              </a:r>
            </a:p>
            <a:p>
              <a:pPr eaLnBrk="0" hangingPunct="0">
                <a:spcBef>
                  <a:spcPct val="50000"/>
                </a:spcBef>
              </a:pPr>
              <a:r>
                <a:rPr lang="fr-FR" altLang="fr-FR" sz="1400" b="1" dirty="0">
                  <a:solidFill>
                    <a:srgbClr val="CC0000"/>
                  </a:solidFill>
                  <a:latin typeface="Arial" charset="0"/>
                  <a:cs typeface="Arial" charset="0"/>
                </a:rPr>
                <a:t>HbA1c / 3 mois  		: </a:t>
              </a:r>
              <a:r>
                <a:rPr lang="fr-FR" altLang="fr-FR" sz="1400" b="1" dirty="0" smtClean="0">
                  <a:solidFill>
                    <a:srgbClr val="CC0000"/>
                  </a:solidFill>
                  <a:latin typeface="Arial" charset="0"/>
                  <a:cs typeface="Arial" charset="0"/>
                </a:rPr>
                <a:t>&lt; 7 %</a:t>
              </a:r>
            </a:p>
            <a:p>
              <a:pPr eaLnBrk="0" hangingPunct="0">
                <a:spcBef>
                  <a:spcPct val="50000"/>
                </a:spcBef>
              </a:pPr>
              <a:endParaRPr lang="fr-FR" altLang="fr-FR" sz="1400" b="1" dirty="0">
                <a:solidFill>
                  <a:schemeClr val="accent2"/>
                </a:solidFill>
                <a:latin typeface="Arial" charset="0"/>
                <a:cs typeface="Arial" charset="0"/>
              </a:endParaRPr>
            </a:p>
            <a:p>
              <a:pPr eaLnBrk="0" hangingPunct="0">
                <a:spcBef>
                  <a:spcPct val="50000"/>
                </a:spcBef>
              </a:pPr>
              <a:endParaRPr lang="fr-FR" altLang="fr-FR" sz="1400" b="1" dirty="0">
                <a:solidFill>
                  <a:schemeClr val="accent2"/>
                </a:solidFill>
                <a:latin typeface="Arial" charset="0"/>
                <a:cs typeface="Arial" charset="0"/>
              </a:endParaRPr>
            </a:p>
          </p:txBody>
        </p:sp>
        <p:sp>
          <p:nvSpPr>
            <p:cNvPr id="887834" name="Rectangle 26"/>
            <p:cNvSpPr>
              <a:spLocks noChangeArrowheads="1"/>
            </p:cNvSpPr>
            <p:nvPr/>
          </p:nvSpPr>
          <p:spPr bwMode="auto">
            <a:xfrm>
              <a:off x="1392" y="480"/>
              <a:ext cx="283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8" name="Forme libre 27"/>
          <p:cNvSpPr/>
          <p:nvPr/>
        </p:nvSpPr>
        <p:spPr bwMode="auto">
          <a:xfrm>
            <a:off x="1001486" y="3104405"/>
            <a:ext cx="6908800" cy="756643"/>
          </a:xfrm>
          <a:custGeom>
            <a:avLst/>
            <a:gdLst>
              <a:gd name="connsiteX0" fmla="*/ 0 w 6908800"/>
              <a:gd name="connsiteY0" fmla="*/ 667657 h 756643"/>
              <a:gd name="connsiteX1" fmla="*/ 232228 w 6908800"/>
              <a:gd name="connsiteY1" fmla="*/ 667657 h 756643"/>
              <a:gd name="connsiteX2" fmla="*/ 290285 w 6908800"/>
              <a:gd name="connsiteY2" fmla="*/ 682171 h 756643"/>
              <a:gd name="connsiteX3" fmla="*/ 377371 w 6908800"/>
              <a:gd name="connsiteY3" fmla="*/ 711200 h 756643"/>
              <a:gd name="connsiteX4" fmla="*/ 551543 w 6908800"/>
              <a:gd name="connsiteY4" fmla="*/ 696685 h 756643"/>
              <a:gd name="connsiteX5" fmla="*/ 580571 w 6908800"/>
              <a:gd name="connsiteY5" fmla="*/ 609600 h 756643"/>
              <a:gd name="connsiteX6" fmla="*/ 595085 w 6908800"/>
              <a:gd name="connsiteY6" fmla="*/ 566057 h 756643"/>
              <a:gd name="connsiteX7" fmla="*/ 624114 w 6908800"/>
              <a:gd name="connsiteY7" fmla="*/ 464457 h 756643"/>
              <a:gd name="connsiteX8" fmla="*/ 638628 w 6908800"/>
              <a:gd name="connsiteY8" fmla="*/ 348343 h 756643"/>
              <a:gd name="connsiteX9" fmla="*/ 667657 w 6908800"/>
              <a:gd name="connsiteY9" fmla="*/ 261257 h 756643"/>
              <a:gd name="connsiteX10" fmla="*/ 711200 w 6908800"/>
              <a:gd name="connsiteY10" fmla="*/ 116114 h 756643"/>
              <a:gd name="connsiteX11" fmla="*/ 725714 w 6908800"/>
              <a:gd name="connsiteY11" fmla="*/ 72571 h 756643"/>
              <a:gd name="connsiteX12" fmla="*/ 812800 w 6908800"/>
              <a:gd name="connsiteY12" fmla="*/ 43543 h 756643"/>
              <a:gd name="connsiteX13" fmla="*/ 972457 w 6908800"/>
              <a:gd name="connsiteY13" fmla="*/ 72571 h 756643"/>
              <a:gd name="connsiteX14" fmla="*/ 1016000 w 6908800"/>
              <a:gd name="connsiteY14" fmla="*/ 101600 h 756643"/>
              <a:gd name="connsiteX15" fmla="*/ 1045028 w 6908800"/>
              <a:gd name="connsiteY15" fmla="*/ 145143 h 756643"/>
              <a:gd name="connsiteX16" fmla="*/ 1059543 w 6908800"/>
              <a:gd name="connsiteY16" fmla="*/ 188685 h 756643"/>
              <a:gd name="connsiteX17" fmla="*/ 1117600 w 6908800"/>
              <a:gd name="connsiteY17" fmla="*/ 275771 h 756643"/>
              <a:gd name="connsiteX18" fmla="*/ 1146628 w 6908800"/>
              <a:gd name="connsiteY18" fmla="*/ 319314 h 756643"/>
              <a:gd name="connsiteX19" fmla="*/ 1175657 w 6908800"/>
              <a:gd name="connsiteY19" fmla="*/ 377371 h 756643"/>
              <a:gd name="connsiteX20" fmla="*/ 1204685 w 6908800"/>
              <a:gd name="connsiteY20" fmla="*/ 420914 h 756643"/>
              <a:gd name="connsiteX21" fmla="*/ 1219200 w 6908800"/>
              <a:gd name="connsiteY21" fmla="*/ 464457 h 756643"/>
              <a:gd name="connsiteX22" fmla="*/ 1248228 w 6908800"/>
              <a:gd name="connsiteY22" fmla="*/ 508000 h 756643"/>
              <a:gd name="connsiteX23" fmla="*/ 1262743 w 6908800"/>
              <a:gd name="connsiteY23" fmla="*/ 551543 h 756643"/>
              <a:gd name="connsiteX24" fmla="*/ 1291771 w 6908800"/>
              <a:gd name="connsiteY24" fmla="*/ 609600 h 756643"/>
              <a:gd name="connsiteX25" fmla="*/ 2510971 w 6908800"/>
              <a:gd name="connsiteY25" fmla="*/ 595085 h 756643"/>
              <a:gd name="connsiteX26" fmla="*/ 2525485 w 6908800"/>
              <a:gd name="connsiteY26" fmla="*/ 348343 h 756643"/>
              <a:gd name="connsiteX27" fmla="*/ 2583543 w 6908800"/>
              <a:gd name="connsiteY27" fmla="*/ 217714 h 756643"/>
              <a:gd name="connsiteX28" fmla="*/ 2714171 w 6908800"/>
              <a:gd name="connsiteY28" fmla="*/ 145143 h 756643"/>
              <a:gd name="connsiteX29" fmla="*/ 2830285 w 6908800"/>
              <a:gd name="connsiteY29" fmla="*/ 101600 h 756643"/>
              <a:gd name="connsiteX30" fmla="*/ 2960914 w 6908800"/>
              <a:gd name="connsiteY30" fmla="*/ 130628 h 756643"/>
              <a:gd name="connsiteX31" fmla="*/ 3004457 w 6908800"/>
              <a:gd name="connsiteY31" fmla="*/ 145143 h 756643"/>
              <a:gd name="connsiteX32" fmla="*/ 3106057 w 6908800"/>
              <a:gd name="connsiteY32" fmla="*/ 275771 h 756643"/>
              <a:gd name="connsiteX33" fmla="*/ 3149600 w 6908800"/>
              <a:gd name="connsiteY33" fmla="*/ 319314 h 756643"/>
              <a:gd name="connsiteX34" fmla="*/ 3207657 w 6908800"/>
              <a:gd name="connsiteY34" fmla="*/ 420914 h 756643"/>
              <a:gd name="connsiteX35" fmla="*/ 3236685 w 6908800"/>
              <a:gd name="connsiteY35" fmla="*/ 464457 h 756643"/>
              <a:gd name="connsiteX36" fmla="*/ 3251200 w 6908800"/>
              <a:gd name="connsiteY36" fmla="*/ 508000 h 756643"/>
              <a:gd name="connsiteX37" fmla="*/ 3280228 w 6908800"/>
              <a:gd name="connsiteY37" fmla="*/ 551543 h 756643"/>
              <a:gd name="connsiteX38" fmla="*/ 3309257 w 6908800"/>
              <a:gd name="connsiteY38" fmla="*/ 638628 h 756643"/>
              <a:gd name="connsiteX39" fmla="*/ 3672114 w 6908800"/>
              <a:gd name="connsiteY39" fmla="*/ 653143 h 756643"/>
              <a:gd name="connsiteX40" fmla="*/ 4441371 w 6908800"/>
              <a:gd name="connsiteY40" fmla="*/ 638628 h 756643"/>
              <a:gd name="connsiteX41" fmla="*/ 4455885 w 6908800"/>
              <a:gd name="connsiteY41" fmla="*/ 478971 h 756643"/>
              <a:gd name="connsiteX42" fmla="*/ 4470400 w 6908800"/>
              <a:gd name="connsiteY42" fmla="*/ 420914 h 756643"/>
              <a:gd name="connsiteX43" fmla="*/ 4499428 w 6908800"/>
              <a:gd name="connsiteY43" fmla="*/ 290285 h 756643"/>
              <a:gd name="connsiteX44" fmla="*/ 4528457 w 6908800"/>
              <a:gd name="connsiteY44" fmla="*/ 217714 h 756643"/>
              <a:gd name="connsiteX45" fmla="*/ 4542971 w 6908800"/>
              <a:gd name="connsiteY45" fmla="*/ 159657 h 756643"/>
              <a:gd name="connsiteX46" fmla="*/ 4601028 w 6908800"/>
              <a:gd name="connsiteY46" fmla="*/ 72571 h 756643"/>
              <a:gd name="connsiteX47" fmla="*/ 4630057 w 6908800"/>
              <a:gd name="connsiteY47" fmla="*/ 29028 h 756643"/>
              <a:gd name="connsiteX48" fmla="*/ 4717143 w 6908800"/>
              <a:gd name="connsiteY48" fmla="*/ 0 h 756643"/>
              <a:gd name="connsiteX49" fmla="*/ 4847771 w 6908800"/>
              <a:gd name="connsiteY49" fmla="*/ 14514 h 756643"/>
              <a:gd name="connsiteX50" fmla="*/ 4905828 w 6908800"/>
              <a:gd name="connsiteY50" fmla="*/ 87085 h 756643"/>
              <a:gd name="connsiteX51" fmla="*/ 4949371 w 6908800"/>
              <a:gd name="connsiteY51" fmla="*/ 130628 h 756643"/>
              <a:gd name="connsiteX52" fmla="*/ 4978400 w 6908800"/>
              <a:gd name="connsiteY52" fmla="*/ 217714 h 756643"/>
              <a:gd name="connsiteX53" fmla="*/ 4992914 w 6908800"/>
              <a:gd name="connsiteY53" fmla="*/ 261257 h 756643"/>
              <a:gd name="connsiteX54" fmla="*/ 5007428 w 6908800"/>
              <a:gd name="connsiteY54" fmla="*/ 319314 h 756643"/>
              <a:gd name="connsiteX55" fmla="*/ 5036457 w 6908800"/>
              <a:gd name="connsiteY55" fmla="*/ 362857 h 756643"/>
              <a:gd name="connsiteX56" fmla="*/ 5080000 w 6908800"/>
              <a:gd name="connsiteY56" fmla="*/ 449943 h 756643"/>
              <a:gd name="connsiteX57" fmla="*/ 5123543 w 6908800"/>
              <a:gd name="connsiteY57" fmla="*/ 551543 h 756643"/>
              <a:gd name="connsiteX58" fmla="*/ 5152571 w 6908800"/>
              <a:gd name="connsiteY58" fmla="*/ 609600 h 756643"/>
              <a:gd name="connsiteX59" fmla="*/ 5167085 w 6908800"/>
              <a:gd name="connsiteY59" fmla="*/ 653143 h 756643"/>
              <a:gd name="connsiteX60" fmla="*/ 5225143 w 6908800"/>
              <a:gd name="connsiteY60" fmla="*/ 667657 h 756643"/>
              <a:gd name="connsiteX61" fmla="*/ 5500914 w 6908800"/>
              <a:gd name="connsiteY61" fmla="*/ 696685 h 756643"/>
              <a:gd name="connsiteX62" fmla="*/ 6386285 w 6908800"/>
              <a:gd name="connsiteY62" fmla="*/ 740228 h 756643"/>
              <a:gd name="connsiteX63" fmla="*/ 6908800 w 6908800"/>
              <a:gd name="connsiteY63" fmla="*/ 754743 h 7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908800" h="756643">
                <a:moveTo>
                  <a:pt x="0" y="667657"/>
                </a:moveTo>
                <a:cubicBezTo>
                  <a:pt x="114148" y="644828"/>
                  <a:pt x="71450" y="646220"/>
                  <a:pt x="232228" y="667657"/>
                </a:cubicBezTo>
                <a:cubicBezTo>
                  <a:pt x="252001" y="670293"/>
                  <a:pt x="271178" y="676439"/>
                  <a:pt x="290285" y="682171"/>
                </a:cubicBezTo>
                <a:cubicBezTo>
                  <a:pt x="319593" y="690964"/>
                  <a:pt x="377371" y="711200"/>
                  <a:pt x="377371" y="711200"/>
                </a:cubicBezTo>
                <a:cubicBezTo>
                  <a:pt x="435428" y="706362"/>
                  <a:pt x="499435" y="722739"/>
                  <a:pt x="551543" y="696685"/>
                </a:cubicBezTo>
                <a:cubicBezTo>
                  <a:pt x="578911" y="683001"/>
                  <a:pt x="570895" y="638628"/>
                  <a:pt x="580571" y="609600"/>
                </a:cubicBezTo>
                <a:lnTo>
                  <a:pt x="595085" y="566057"/>
                </a:lnTo>
                <a:cubicBezTo>
                  <a:pt x="606591" y="531540"/>
                  <a:pt x="618038" y="500915"/>
                  <a:pt x="624114" y="464457"/>
                </a:cubicBezTo>
                <a:cubicBezTo>
                  <a:pt x="630526" y="425982"/>
                  <a:pt x="630455" y="386483"/>
                  <a:pt x="638628" y="348343"/>
                </a:cubicBezTo>
                <a:cubicBezTo>
                  <a:pt x="645039" y="318423"/>
                  <a:pt x="660236" y="290942"/>
                  <a:pt x="667657" y="261257"/>
                </a:cubicBezTo>
                <a:cubicBezTo>
                  <a:pt x="689593" y="173511"/>
                  <a:pt x="675862" y="222129"/>
                  <a:pt x="711200" y="116114"/>
                </a:cubicBezTo>
                <a:cubicBezTo>
                  <a:pt x="716038" y="101600"/>
                  <a:pt x="711200" y="77409"/>
                  <a:pt x="725714" y="72571"/>
                </a:cubicBezTo>
                <a:lnTo>
                  <a:pt x="812800" y="43543"/>
                </a:lnTo>
                <a:cubicBezTo>
                  <a:pt x="852823" y="48546"/>
                  <a:pt x="927710" y="50197"/>
                  <a:pt x="972457" y="72571"/>
                </a:cubicBezTo>
                <a:cubicBezTo>
                  <a:pt x="988059" y="80372"/>
                  <a:pt x="1001486" y="91924"/>
                  <a:pt x="1016000" y="101600"/>
                </a:cubicBezTo>
                <a:cubicBezTo>
                  <a:pt x="1025676" y="116114"/>
                  <a:pt x="1037227" y="129541"/>
                  <a:pt x="1045028" y="145143"/>
                </a:cubicBezTo>
                <a:cubicBezTo>
                  <a:pt x="1051870" y="158827"/>
                  <a:pt x="1052113" y="175311"/>
                  <a:pt x="1059543" y="188685"/>
                </a:cubicBezTo>
                <a:cubicBezTo>
                  <a:pt x="1076486" y="219183"/>
                  <a:pt x="1098248" y="246742"/>
                  <a:pt x="1117600" y="275771"/>
                </a:cubicBezTo>
                <a:cubicBezTo>
                  <a:pt x="1127276" y="290285"/>
                  <a:pt x="1138827" y="303712"/>
                  <a:pt x="1146628" y="319314"/>
                </a:cubicBezTo>
                <a:cubicBezTo>
                  <a:pt x="1156304" y="338666"/>
                  <a:pt x="1164922" y="358585"/>
                  <a:pt x="1175657" y="377371"/>
                </a:cubicBezTo>
                <a:cubicBezTo>
                  <a:pt x="1184312" y="392517"/>
                  <a:pt x="1196884" y="405312"/>
                  <a:pt x="1204685" y="420914"/>
                </a:cubicBezTo>
                <a:cubicBezTo>
                  <a:pt x="1211527" y="434598"/>
                  <a:pt x="1212358" y="450773"/>
                  <a:pt x="1219200" y="464457"/>
                </a:cubicBezTo>
                <a:cubicBezTo>
                  <a:pt x="1227001" y="480059"/>
                  <a:pt x="1240427" y="492398"/>
                  <a:pt x="1248228" y="508000"/>
                </a:cubicBezTo>
                <a:cubicBezTo>
                  <a:pt x="1255070" y="521684"/>
                  <a:pt x="1256716" y="537481"/>
                  <a:pt x="1262743" y="551543"/>
                </a:cubicBezTo>
                <a:cubicBezTo>
                  <a:pt x="1271266" y="571430"/>
                  <a:pt x="1282095" y="590248"/>
                  <a:pt x="1291771" y="609600"/>
                </a:cubicBezTo>
                <a:cubicBezTo>
                  <a:pt x="1698171" y="604762"/>
                  <a:pt x="2113360" y="679285"/>
                  <a:pt x="2510971" y="595085"/>
                </a:cubicBezTo>
                <a:cubicBezTo>
                  <a:pt x="2591573" y="578016"/>
                  <a:pt x="2514829" y="430040"/>
                  <a:pt x="2525485" y="348343"/>
                </a:cubicBezTo>
                <a:cubicBezTo>
                  <a:pt x="2528738" y="323403"/>
                  <a:pt x="2555380" y="241854"/>
                  <a:pt x="2583543" y="217714"/>
                </a:cubicBezTo>
                <a:cubicBezTo>
                  <a:pt x="2619809" y="186629"/>
                  <a:pt x="2672956" y="168694"/>
                  <a:pt x="2714171" y="145143"/>
                </a:cubicBezTo>
                <a:cubicBezTo>
                  <a:pt x="2794670" y="99144"/>
                  <a:pt x="2717374" y="124182"/>
                  <a:pt x="2830285" y="101600"/>
                </a:cubicBezTo>
                <a:cubicBezTo>
                  <a:pt x="2873828" y="111276"/>
                  <a:pt x="2917641" y="119810"/>
                  <a:pt x="2960914" y="130628"/>
                </a:cubicBezTo>
                <a:cubicBezTo>
                  <a:pt x="2975757" y="134339"/>
                  <a:pt x="2991727" y="136656"/>
                  <a:pt x="3004457" y="145143"/>
                </a:cubicBezTo>
                <a:cubicBezTo>
                  <a:pt x="3065746" y="186002"/>
                  <a:pt x="3048382" y="218096"/>
                  <a:pt x="3106057" y="275771"/>
                </a:cubicBezTo>
                <a:cubicBezTo>
                  <a:pt x="3120571" y="290285"/>
                  <a:pt x="3136459" y="303545"/>
                  <a:pt x="3149600" y="319314"/>
                </a:cubicBezTo>
                <a:cubicBezTo>
                  <a:pt x="3181743" y="357886"/>
                  <a:pt x="3181849" y="375751"/>
                  <a:pt x="3207657" y="420914"/>
                </a:cubicBezTo>
                <a:cubicBezTo>
                  <a:pt x="3216312" y="436060"/>
                  <a:pt x="3228884" y="448855"/>
                  <a:pt x="3236685" y="464457"/>
                </a:cubicBezTo>
                <a:cubicBezTo>
                  <a:pt x="3243527" y="478141"/>
                  <a:pt x="3244358" y="494316"/>
                  <a:pt x="3251200" y="508000"/>
                </a:cubicBezTo>
                <a:cubicBezTo>
                  <a:pt x="3259001" y="523602"/>
                  <a:pt x="3273143" y="535603"/>
                  <a:pt x="3280228" y="551543"/>
                </a:cubicBezTo>
                <a:cubicBezTo>
                  <a:pt x="3292655" y="579504"/>
                  <a:pt x="3278683" y="637405"/>
                  <a:pt x="3309257" y="638628"/>
                </a:cubicBezTo>
                <a:lnTo>
                  <a:pt x="3672114" y="653143"/>
                </a:lnTo>
                <a:cubicBezTo>
                  <a:pt x="3928533" y="648305"/>
                  <a:pt x="4191014" y="694263"/>
                  <a:pt x="4441371" y="638628"/>
                </a:cubicBezTo>
                <a:cubicBezTo>
                  <a:pt x="4493537" y="627036"/>
                  <a:pt x="4448822" y="531941"/>
                  <a:pt x="4455885" y="478971"/>
                </a:cubicBezTo>
                <a:cubicBezTo>
                  <a:pt x="4458521" y="459198"/>
                  <a:pt x="4466073" y="440387"/>
                  <a:pt x="4470400" y="420914"/>
                </a:cubicBezTo>
                <a:cubicBezTo>
                  <a:pt x="4478068" y="386407"/>
                  <a:pt x="4487630" y="325679"/>
                  <a:pt x="4499428" y="290285"/>
                </a:cubicBezTo>
                <a:cubicBezTo>
                  <a:pt x="4507667" y="265568"/>
                  <a:pt x="4520218" y="242431"/>
                  <a:pt x="4528457" y="217714"/>
                </a:cubicBezTo>
                <a:cubicBezTo>
                  <a:pt x="4534765" y="198790"/>
                  <a:pt x="4534050" y="177499"/>
                  <a:pt x="4542971" y="159657"/>
                </a:cubicBezTo>
                <a:cubicBezTo>
                  <a:pt x="4558573" y="128452"/>
                  <a:pt x="4581676" y="101600"/>
                  <a:pt x="4601028" y="72571"/>
                </a:cubicBezTo>
                <a:cubicBezTo>
                  <a:pt x="4610704" y="58057"/>
                  <a:pt x="4613508" y="34544"/>
                  <a:pt x="4630057" y="29028"/>
                </a:cubicBezTo>
                <a:lnTo>
                  <a:pt x="4717143" y="0"/>
                </a:lnTo>
                <a:cubicBezTo>
                  <a:pt x="4760686" y="4838"/>
                  <a:pt x="4805268" y="3888"/>
                  <a:pt x="4847771" y="14514"/>
                </a:cubicBezTo>
                <a:cubicBezTo>
                  <a:pt x="4912692" y="30744"/>
                  <a:pt x="4878212" y="45662"/>
                  <a:pt x="4905828" y="87085"/>
                </a:cubicBezTo>
                <a:cubicBezTo>
                  <a:pt x="4917214" y="104164"/>
                  <a:pt x="4934857" y="116114"/>
                  <a:pt x="4949371" y="130628"/>
                </a:cubicBezTo>
                <a:lnTo>
                  <a:pt x="4978400" y="217714"/>
                </a:lnTo>
                <a:cubicBezTo>
                  <a:pt x="4983238" y="232228"/>
                  <a:pt x="4989203" y="246414"/>
                  <a:pt x="4992914" y="261257"/>
                </a:cubicBezTo>
                <a:cubicBezTo>
                  <a:pt x="4997752" y="280609"/>
                  <a:pt x="4999570" y="300979"/>
                  <a:pt x="5007428" y="319314"/>
                </a:cubicBezTo>
                <a:cubicBezTo>
                  <a:pt x="5014300" y="335348"/>
                  <a:pt x="5026781" y="348343"/>
                  <a:pt x="5036457" y="362857"/>
                </a:cubicBezTo>
                <a:cubicBezTo>
                  <a:pt x="5097612" y="546326"/>
                  <a:pt x="4995595" y="252998"/>
                  <a:pt x="5080000" y="449943"/>
                </a:cubicBezTo>
                <a:cubicBezTo>
                  <a:pt x="5171956" y="664507"/>
                  <a:pt x="5019426" y="369339"/>
                  <a:pt x="5123543" y="551543"/>
                </a:cubicBezTo>
                <a:cubicBezTo>
                  <a:pt x="5134278" y="570329"/>
                  <a:pt x="5144048" y="589713"/>
                  <a:pt x="5152571" y="609600"/>
                </a:cubicBezTo>
                <a:cubicBezTo>
                  <a:pt x="5158598" y="623662"/>
                  <a:pt x="5155138" y="643586"/>
                  <a:pt x="5167085" y="653143"/>
                </a:cubicBezTo>
                <a:cubicBezTo>
                  <a:pt x="5182662" y="665604"/>
                  <a:pt x="5205362" y="665077"/>
                  <a:pt x="5225143" y="667657"/>
                </a:cubicBezTo>
                <a:cubicBezTo>
                  <a:pt x="5316798" y="679612"/>
                  <a:pt x="5408941" y="687488"/>
                  <a:pt x="5500914" y="696685"/>
                </a:cubicBezTo>
                <a:cubicBezTo>
                  <a:pt x="5966849" y="743278"/>
                  <a:pt x="5763581" y="724661"/>
                  <a:pt x="6386285" y="740228"/>
                </a:cubicBezTo>
                <a:cubicBezTo>
                  <a:pt x="6676170" y="764386"/>
                  <a:pt x="6502198" y="754743"/>
                  <a:pt x="6908800" y="754743"/>
                </a:cubicBezTo>
              </a:path>
            </a:pathLst>
          </a:custGeom>
          <a:noFill/>
          <a:ln w="9525" cap="flat" cmpd="sng" algn="ctr">
            <a:solidFill>
              <a:schemeClr val="tx1"/>
            </a:solidFill>
            <a:prstDash val="solid"/>
            <a:round/>
            <a:headEnd type="none" w="med" len="med"/>
            <a:tailEnd type="none" w="med" len="med"/>
          </a:ln>
          <a:effectLst>
            <a:glow rad="228600">
              <a:schemeClr val="accent1">
                <a:satMod val="175000"/>
                <a:alpha val="40000"/>
              </a:schemeClr>
            </a:glow>
            <a:outerShdw dist="35921" dir="2700000" algn="ctr" rotWithShape="0">
              <a:schemeClr val="bg2"/>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1"/>
          </p:nvPr>
        </p:nvSpPr>
        <p:spPr/>
        <p:txBody>
          <a:bodyPr/>
          <a:lstStyle/>
          <a:p>
            <a:fld id="{2BC327A6-BA11-4DC8-BA7A-D656372F69E5}" type="slidenum">
              <a:rPr lang="fr-FR" altLang="fr-FR"/>
              <a:pPr/>
              <a:t>22</a:t>
            </a:fld>
            <a:endParaRPr lang="fr-FR" altLang="fr-FR"/>
          </a:p>
        </p:txBody>
      </p:sp>
      <p:sp>
        <p:nvSpPr>
          <p:cNvPr id="888834"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8835"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TRAITEMENT PAR  INSULINE </a:t>
            </a:r>
            <a:r>
              <a:rPr lang="fr-FR" altLang="fr-FR" sz="1000" b="1">
                <a:solidFill>
                  <a:srgbClr val="FF99FF"/>
                </a:solidFill>
                <a:latin typeface="Arial" charset="0"/>
                <a:cs typeface="Arial" charset="0"/>
              </a:rPr>
              <a:t>    </a:t>
            </a:r>
          </a:p>
        </p:txBody>
      </p:sp>
      <p:sp>
        <p:nvSpPr>
          <p:cNvPr id="888836" name="Rectangle 4"/>
          <p:cNvSpPr>
            <a:spLocks noChangeArrowheads="1"/>
          </p:cNvSpPr>
          <p:nvPr/>
        </p:nvSpPr>
        <p:spPr bwMode="auto">
          <a:xfrm>
            <a:off x="990600" y="2362200"/>
            <a:ext cx="72644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8837" name="Text Box 5"/>
          <p:cNvSpPr txBox="1">
            <a:spLocks noChangeArrowheads="1"/>
          </p:cNvSpPr>
          <p:nvPr/>
        </p:nvSpPr>
        <p:spPr bwMode="auto">
          <a:xfrm>
            <a:off x="6273800" y="685800"/>
            <a:ext cx="214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LANTUS ou LEVEMIR </a:t>
            </a:r>
          </a:p>
        </p:txBody>
      </p:sp>
      <p:grpSp>
        <p:nvGrpSpPr>
          <p:cNvPr id="888838" name="Group 6"/>
          <p:cNvGrpSpPr>
            <a:grpSpLocks/>
          </p:cNvGrpSpPr>
          <p:nvPr/>
        </p:nvGrpSpPr>
        <p:grpSpPr bwMode="auto">
          <a:xfrm>
            <a:off x="247650" y="990600"/>
            <a:ext cx="8337550" cy="2133600"/>
            <a:chOff x="144" y="528"/>
            <a:chExt cx="4848" cy="1344"/>
          </a:xfrm>
        </p:grpSpPr>
        <p:sp>
          <p:nvSpPr>
            <p:cNvPr id="888839" name="Line 7"/>
            <p:cNvSpPr>
              <a:spLocks noChangeShapeType="1"/>
            </p:cNvSpPr>
            <p:nvPr/>
          </p:nvSpPr>
          <p:spPr bwMode="auto">
            <a:xfrm>
              <a:off x="576" y="1104"/>
              <a:ext cx="4224"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0" name="Line 8"/>
            <p:cNvSpPr>
              <a:spLocks noChangeShapeType="1"/>
            </p:cNvSpPr>
            <p:nvPr/>
          </p:nvSpPr>
          <p:spPr bwMode="auto">
            <a:xfrm>
              <a:off x="576" y="1440"/>
              <a:ext cx="4224"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1" name="Text Box 9"/>
            <p:cNvSpPr txBox="1">
              <a:spLocks noChangeArrowheads="1"/>
            </p:cNvSpPr>
            <p:nvPr/>
          </p:nvSpPr>
          <p:spPr bwMode="auto">
            <a:xfrm>
              <a:off x="144" y="96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8842" name="Text Box 10"/>
            <p:cNvSpPr txBox="1">
              <a:spLocks noChangeArrowheads="1"/>
            </p:cNvSpPr>
            <p:nvPr/>
          </p:nvSpPr>
          <p:spPr bwMode="auto">
            <a:xfrm>
              <a:off x="144" y="1344"/>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8843" name="Line 11"/>
            <p:cNvSpPr>
              <a:spLocks noChangeShapeType="1"/>
            </p:cNvSpPr>
            <p:nvPr/>
          </p:nvSpPr>
          <p:spPr bwMode="auto">
            <a:xfrm>
              <a:off x="576" y="1632"/>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4" name="Text Box 12"/>
            <p:cNvSpPr txBox="1">
              <a:spLocks noChangeArrowheads="1"/>
            </p:cNvSpPr>
            <p:nvPr/>
          </p:nvSpPr>
          <p:spPr bwMode="auto">
            <a:xfrm>
              <a:off x="816"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8845" name="Line 13"/>
            <p:cNvSpPr>
              <a:spLocks noChangeShapeType="1"/>
            </p:cNvSpPr>
            <p:nvPr/>
          </p:nvSpPr>
          <p:spPr bwMode="auto">
            <a:xfrm>
              <a:off x="912"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6" name="Line 14"/>
            <p:cNvSpPr>
              <a:spLocks noChangeShapeType="1"/>
            </p:cNvSpPr>
            <p:nvPr/>
          </p:nvSpPr>
          <p:spPr bwMode="auto">
            <a:xfrm>
              <a:off x="2016"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7" name="Line 15"/>
            <p:cNvSpPr>
              <a:spLocks noChangeShapeType="1"/>
            </p:cNvSpPr>
            <p:nvPr/>
          </p:nvSpPr>
          <p:spPr bwMode="auto">
            <a:xfrm>
              <a:off x="3168"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48" name="Text Box 16"/>
            <p:cNvSpPr txBox="1">
              <a:spLocks noChangeArrowheads="1"/>
            </p:cNvSpPr>
            <p:nvPr/>
          </p:nvSpPr>
          <p:spPr bwMode="auto">
            <a:xfrm>
              <a:off x="1920"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8849" name="Text Box 17"/>
            <p:cNvSpPr txBox="1">
              <a:spLocks noChangeArrowheads="1"/>
            </p:cNvSpPr>
            <p:nvPr/>
          </p:nvSpPr>
          <p:spPr bwMode="auto">
            <a:xfrm>
              <a:off x="3024"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8850" name="Text Box 18"/>
            <p:cNvSpPr txBox="1">
              <a:spLocks noChangeArrowheads="1"/>
            </p:cNvSpPr>
            <p:nvPr/>
          </p:nvSpPr>
          <p:spPr bwMode="auto">
            <a:xfrm>
              <a:off x="4224"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8851" name="Line 19"/>
            <p:cNvSpPr>
              <a:spLocks noChangeShapeType="1"/>
            </p:cNvSpPr>
            <p:nvPr/>
          </p:nvSpPr>
          <p:spPr bwMode="auto">
            <a:xfrm>
              <a:off x="4320"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52" name="Line 20"/>
            <p:cNvSpPr>
              <a:spLocks noChangeShapeType="1"/>
            </p:cNvSpPr>
            <p:nvPr/>
          </p:nvSpPr>
          <p:spPr bwMode="auto">
            <a:xfrm>
              <a:off x="3792" y="672"/>
              <a:ext cx="0" cy="288"/>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53" name="Line 21"/>
            <p:cNvSpPr>
              <a:spLocks noChangeShapeType="1"/>
            </p:cNvSpPr>
            <p:nvPr/>
          </p:nvSpPr>
          <p:spPr bwMode="auto">
            <a:xfrm>
              <a:off x="3648" y="672"/>
              <a:ext cx="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8854" name="Text Box 22"/>
            <p:cNvSpPr txBox="1">
              <a:spLocks noChangeArrowheads="1"/>
            </p:cNvSpPr>
            <p:nvPr/>
          </p:nvSpPr>
          <p:spPr bwMode="auto">
            <a:xfrm>
              <a:off x="3408" y="528"/>
              <a:ext cx="1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b="1">
                  <a:latin typeface="Arial" charset="0"/>
                  <a:cs typeface="Arial" charset="0"/>
                </a:rPr>
                <a:t>- 30min  + 30min  </a:t>
              </a:r>
            </a:p>
          </p:txBody>
        </p:sp>
        <p:sp>
          <p:nvSpPr>
            <p:cNvPr id="888855" name="Rectangle 23" descr="noir)"/>
            <p:cNvSpPr>
              <a:spLocks noChangeArrowheads="1"/>
            </p:cNvSpPr>
            <p:nvPr/>
          </p:nvSpPr>
          <p:spPr bwMode="auto">
            <a:xfrm>
              <a:off x="576" y="1104"/>
              <a:ext cx="4224" cy="336"/>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88856" name="Rectangle 24"/>
          <p:cNvSpPr>
            <a:spLocks noChangeArrowheads="1"/>
          </p:cNvSpPr>
          <p:nvPr/>
        </p:nvSpPr>
        <p:spPr bwMode="auto">
          <a:xfrm>
            <a:off x="990600" y="5562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8857" name="Rectangle 25"/>
          <p:cNvSpPr>
            <a:spLocks noChangeArrowheads="1"/>
          </p:cNvSpPr>
          <p:nvPr/>
        </p:nvSpPr>
        <p:spPr bwMode="auto">
          <a:xfrm>
            <a:off x="247650" y="685800"/>
            <a:ext cx="9493250" cy="2514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numéro de diapositive 4"/>
          <p:cNvSpPr>
            <a:spLocks noGrp="1"/>
          </p:cNvSpPr>
          <p:nvPr>
            <p:ph type="sldNum" sz="quarter" idx="11"/>
          </p:nvPr>
        </p:nvSpPr>
        <p:spPr/>
        <p:txBody>
          <a:bodyPr/>
          <a:lstStyle/>
          <a:p>
            <a:fld id="{EC92B4B8-E658-408F-A088-D9B093EBC024}" type="slidenum">
              <a:rPr lang="fr-FR" altLang="fr-FR"/>
              <a:pPr/>
              <a:t>23</a:t>
            </a:fld>
            <a:endParaRPr lang="fr-FR" altLang="fr-FR"/>
          </a:p>
        </p:txBody>
      </p:sp>
      <p:sp>
        <p:nvSpPr>
          <p:cNvPr id="931842" name="Rectangle 2"/>
          <p:cNvSpPr>
            <a:spLocks noGrp="1" noRot="1" noChangeArrowheads="1"/>
          </p:cNvSpPr>
          <p:nvPr>
            <p:ph type="title"/>
          </p:nvPr>
        </p:nvSpPr>
        <p:spPr>
          <a:xfrm>
            <a:off x="1806575" y="325438"/>
            <a:ext cx="7604125" cy="401637"/>
          </a:xfrm>
          <a:noFill/>
          <a:ln/>
        </p:spPr>
        <p:txBody>
          <a:bodyPr/>
          <a:lstStyle/>
          <a:p>
            <a:r>
              <a:rPr lang="fr-FR" altLang="fr-FR"/>
              <a:t>LANTUS</a:t>
            </a:r>
            <a:r>
              <a:rPr lang="fr-FR" altLang="fr-FR" baseline="30000"/>
              <a:t>®</a:t>
            </a:r>
            <a:r>
              <a:rPr lang="fr-FR" altLang="fr-FR"/>
              <a:t> : pharmacocinétique </a:t>
            </a:r>
            <a:endParaRPr lang="en-US" altLang="fr-FR" sz="3200"/>
          </a:p>
        </p:txBody>
      </p:sp>
      <p:sp>
        <p:nvSpPr>
          <p:cNvPr id="931843" name="Rectangle 3"/>
          <p:cNvSpPr>
            <a:spLocks noGrp="1" noChangeArrowheads="1"/>
          </p:cNvSpPr>
          <p:nvPr>
            <p:ph type="body" idx="1"/>
          </p:nvPr>
        </p:nvSpPr>
        <p:spPr>
          <a:xfrm>
            <a:off x="1524000" y="4800600"/>
            <a:ext cx="7815263" cy="1397000"/>
          </a:xfrm>
          <a:noFill/>
          <a:ln/>
        </p:spPr>
        <p:txBody>
          <a:bodyPr/>
          <a:lstStyle/>
          <a:p>
            <a:pPr marL="0" indent="0">
              <a:lnSpc>
                <a:spcPct val="90000"/>
              </a:lnSpc>
              <a:spcBef>
                <a:spcPct val="50000"/>
              </a:spcBef>
              <a:buFontTx/>
              <a:buNone/>
            </a:pPr>
            <a:r>
              <a:rPr lang="fr-FR" altLang="fr-FR" sz="1800" b="1">
                <a:latin typeface="Arial" charset="0"/>
              </a:rPr>
              <a:t>L’effet hypoglycémiant de </a:t>
            </a:r>
            <a:r>
              <a:rPr lang="fr-FR" altLang="fr-FR" sz="1800" b="1">
                <a:latin typeface="Arial" charset="0"/>
                <a:cs typeface="Times New Roman" pitchFamily="18" charset="0"/>
              </a:rPr>
              <a:t>Lantus</a:t>
            </a:r>
            <a:r>
              <a:rPr lang="fr-FR" altLang="fr-FR" sz="1800" b="1" baseline="30000">
                <a:latin typeface="Arial" charset="0"/>
                <a:cs typeface="Arial" charset="0"/>
              </a:rPr>
              <a:t>®</a:t>
            </a:r>
            <a:r>
              <a:rPr lang="fr-FR" altLang="fr-FR" sz="1800" b="1">
                <a:latin typeface="Arial" charset="0"/>
                <a:cs typeface="Times New Roman" pitchFamily="18" charset="0"/>
              </a:rPr>
              <a:t> en sous-cutané, apparaît plus lentement que celui de l'insuline NPH humaine,</a:t>
            </a:r>
          </a:p>
          <a:p>
            <a:pPr marL="0" indent="0">
              <a:lnSpc>
                <a:spcPct val="80000"/>
              </a:lnSpc>
              <a:spcBef>
                <a:spcPct val="50000"/>
              </a:spcBef>
              <a:buFontTx/>
              <a:buNone/>
            </a:pPr>
            <a:r>
              <a:rPr lang="fr-FR" altLang="fr-FR" sz="1800" b="1">
                <a:latin typeface="Arial" charset="0"/>
              </a:rPr>
              <a:t>Un p</a:t>
            </a:r>
            <a:r>
              <a:rPr lang="en-US" altLang="fr-FR" sz="1800" b="1">
                <a:latin typeface="Arial" charset="0"/>
              </a:rPr>
              <a:t>rofil régulier, sans pic</a:t>
            </a:r>
            <a:r>
              <a:rPr lang="fr-FR" altLang="fr-FR" sz="1800" b="1">
                <a:latin typeface="Arial" charset="0"/>
              </a:rPr>
              <a:t>, permettant de réduire les hypoglycémies nocturnes,</a:t>
            </a:r>
          </a:p>
          <a:p>
            <a:pPr marL="0" indent="0">
              <a:lnSpc>
                <a:spcPct val="80000"/>
              </a:lnSpc>
              <a:spcBef>
                <a:spcPct val="50000"/>
              </a:spcBef>
              <a:buFontTx/>
              <a:buNone/>
            </a:pPr>
            <a:r>
              <a:rPr lang="en-US" altLang="fr-FR" sz="1800" b="1">
                <a:latin typeface="Arial" charset="0"/>
              </a:rPr>
              <a:t>La durée d’action </a:t>
            </a:r>
            <a:r>
              <a:rPr lang="fr-FR" altLang="fr-FR" sz="1800" b="1">
                <a:latin typeface="Arial" charset="0"/>
              </a:rPr>
              <a:t>(24 h) </a:t>
            </a:r>
            <a:r>
              <a:rPr lang="en-US" altLang="fr-FR" sz="1800" b="1">
                <a:latin typeface="Arial" charset="0"/>
              </a:rPr>
              <a:t>permet une seule </a:t>
            </a:r>
            <a:r>
              <a:rPr lang="fr-FR" altLang="fr-FR" sz="1800" b="1">
                <a:latin typeface="Arial" charset="0"/>
              </a:rPr>
              <a:t>injection</a:t>
            </a:r>
            <a:r>
              <a:rPr lang="en-US" altLang="fr-FR" sz="1800" b="1">
                <a:latin typeface="Arial" charset="0"/>
              </a:rPr>
              <a:t> par jour</a:t>
            </a:r>
            <a:r>
              <a:rPr lang="fr-FR" altLang="fr-FR" sz="1800" b="1">
                <a:latin typeface="Arial" charset="0"/>
              </a:rPr>
              <a:t>.</a:t>
            </a:r>
            <a:endParaRPr lang="en-US" altLang="fr-FR" sz="1800" b="1"/>
          </a:p>
        </p:txBody>
      </p:sp>
      <p:sp>
        <p:nvSpPr>
          <p:cNvPr id="931844" name="Freeform 4"/>
          <p:cNvSpPr>
            <a:spLocks/>
          </p:cNvSpPr>
          <p:nvPr/>
        </p:nvSpPr>
        <p:spPr bwMode="auto">
          <a:xfrm>
            <a:off x="2346325" y="3684588"/>
            <a:ext cx="4902200" cy="347662"/>
          </a:xfrm>
          <a:custGeom>
            <a:avLst/>
            <a:gdLst>
              <a:gd name="T0" fmla="*/ 10 w 2851"/>
              <a:gd name="T1" fmla="*/ 281 h 291"/>
              <a:gd name="T2" fmla="*/ 83 w 2851"/>
              <a:gd name="T3" fmla="*/ 229 h 291"/>
              <a:gd name="T4" fmla="*/ 198 w 2851"/>
              <a:gd name="T5" fmla="*/ 166 h 291"/>
              <a:gd name="T6" fmla="*/ 302 w 2851"/>
              <a:gd name="T7" fmla="*/ 114 h 291"/>
              <a:gd name="T8" fmla="*/ 447 w 2851"/>
              <a:gd name="T9" fmla="*/ 62 h 291"/>
              <a:gd name="T10" fmla="*/ 562 w 2851"/>
              <a:gd name="T11" fmla="*/ 21 h 291"/>
              <a:gd name="T12" fmla="*/ 603 w 2851"/>
              <a:gd name="T13" fmla="*/ 0 h 291"/>
              <a:gd name="T14" fmla="*/ 655 w 2851"/>
              <a:gd name="T15" fmla="*/ 10 h 291"/>
              <a:gd name="T16" fmla="*/ 728 w 2851"/>
              <a:gd name="T17" fmla="*/ 52 h 291"/>
              <a:gd name="T18" fmla="*/ 759 w 2851"/>
              <a:gd name="T19" fmla="*/ 62 h 291"/>
              <a:gd name="T20" fmla="*/ 822 w 2851"/>
              <a:gd name="T21" fmla="*/ 73 h 291"/>
              <a:gd name="T22" fmla="*/ 1009 w 2851"/>
              <a:gd name="T23" fmla="*/ 83 h 291"/>
              <a:gd name="T24" fmla="*/ 1186 w 2851"/>
              <a:gd name="T25" fmla="*/ 83 h 291"/>
              <a:gd name="T26" fmla="*/ 1238 w 2851"/>
              <a:gd name="T27" fmla="*/ 83 h 291"/>
              <a:gd name="T28" fmla="*/ 1269 w 2851"/>
              <a:gd name="T29" fmla="*/ 62 h 291"/>
              <a:gd name="T30" fmla="*/ 1352 w 2851"/>
              <a:gd name="T31" fmla="*/ 62 h 291"/>
              <a:gd name="T32" fmla="*/ 1498 w 2851"/>
              <a:gd name="T33" fmla="*/ 73 h 291"/>
              <a:gd name="T34" fmla="*/ 1644 w 2851"/>
              <a:gd name="T35" fmla="*/ 52 h 291"/>
              <a:gd name="T36" fmla="*/ 1748 w 2851"/>
              <a:gd name="T37" fmla="*/ 42 h 291"/>
              <a:gd name="T38" fmla="*/ 1831 w 2851"/>
              <a:gd name="T39" fmla="*/ 62 h 291"/>
              <a:gd name="T40" fmla="*/ 1925 w 2851"/>
              <a:gd name="T41" fmla="*/ 94 h 291"/>
              <a:gd name="T42" fmla="*/ 1956 w 2851"/>
              <a:gd name="T43" fmla="*/ 94 h 291"/>
              <a:gd name="T44" fmla="*/ 2018 w 2851"/>
              <a:gd name="T45" fmla="*/ 62 h 291"/>
              <a:gd name="T46" fmla="*/ 2133 w 2851"/>
              <a:gd name="T47" fmla="*/ 10 h 291"/>
              <a:gd name="T48" fmla="*/ 2226 w 2851"/>
              <a:gd name="T49" fmla="*/ 10 h 291"/>
              <a:gd name="T50" fmla="*/ 2351 w 2851"/>
              <a:gd name="T51" fmla="*/ 52 h 291"/>
              <a:gd name="T52" fmla="*/ 2497 w 2851"/>
              <a:gd name="T53" fmla="*/ 83 h 291"/>
              <a:gd name="T54" fmla="*/ 2528 w 2851"/>
              <a:gd name="T55" fmla="*/ 83 h 291"/>
              <a:gd name="T56" fmla="*/ 2559 w 2851"/>
              <a:gd name="T57" fmla="*/ 62 h 291"/>
              <a:gd name="T58" fmla="*/ 2632 w 2851"/>
              <a:gd name="T59" fmla="*/ 42 h 291"/>
              <a:gd name="T60" fmla="*/ 2736 w 2851"/>
              <a:gd name="T61" fmla="*/ 62 h 291"/>
              <a:gd name="T62" fmla="*/ 2819 w 2851"/>
              <a:gd name="T63" fmla="*/ 83 h 291"/>
              <a:gd name="T64" fmla="*/ 2851 w 2851"/>
              <a:gd name="T65" fmla="*/ 9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1" h="291">
                <a:moveTo>
                  <a:pt x="0" y="291"/>
                </a:moveTo>
                <a:lnTo>
                  <a:pt x="10" y="281"/>
                </a:lnTo>
                <a:lnTo>
                  <a:pt x="42" y="260"/>
                </a:lnTo>
                <a:lnTo>
                  <a:pt x="83" y="229"/>
                </a:lnTo>
                <a:lnTo>
                  <a:pt x="146" y="198"/>
                </a:lnTo>
                <a:lnTo>
                  <a:pt x="198" y="166"/>
                </a:lnTo>
                <a:lnTo>
                  <a:pt x="260" y="135"/>
                </a:lnTo>
                <a:lnTo>
                  <a:pt x="302" y="114"/>
                </a:lnTo>
                <a:lnTo>
                  <a:pt x="375" y="83"/>
                </a:lnTo>
                <a:lnTo>
                  <a:pt x="447" y="62"/>
                </a:lnTo>
                <a:lnTo>
                  <a:pt x="510" y="42"/>
                </a:lnTo>
                <a:lnTo>
                  <a:pt x="562" y="21"/>
                </a:lnTo>
                <a:lnTo>
                  <a:pt x="593" y="10"/>
                </a:lnTo>
                <a:lnTo>
                  <a:pt x="603" y="0"/>
                </a:lnTo>
                <a:lnTo>
                  <a:pt x="624" y="0"/>
                </a:lnTo>
                <a:lnTo>
                  <a:pt x="655" y="10"/>
                </a:lnTo>
                <a:lnTo>
                  <a:pt x="697" y="31"/>
                </a:lnTo>
                <a:lnTo>
                  <a:pt x="728" y="52"/>
                </a:lnTo>
                <a:lnTo>
                  <a:pt x="749" y="62"/>
                </a:lnTo>
                <a:lnTo>
                  <a:pt x="759" y="62"/>
                </a:lnTo>
                <a:lnTo>
                  <a:pt x="780" y="73"/>
                </a:lnTo>
                <a:lnTo>
                  <a:pt x="822" y="73"/>
                </a:lnTo>
                <a:lnTo>
                  <a:pt x="916" y="83"/>
                </a:lnTo>
                <a:lnTo>
                  <a:pt x="1009" y="83"/>
                </a:lnTo>
                <a:lnTo>
                  <a:pt x="1113" y="83"/>
                </a:lnTo>
                <a:lnTo>
                  <a:pt x="1186" y="83"/>
                </a:lnTo>
                <a:lnTo>
                  <a:pt x="1217" y="83"/>
                </a:lnTo>
                <a:lnTo>
                  <a:pt x="1238" y="83"/>
                </a:lnTo>
                <a:lnTo>
                  <a:pt x="1248" y="73"/>
                </a:lnTo>
                <a:lnTo>
                  <a:pt x="1269" y="62"/>
                </a:lnTo>
                <a:lnTo>
                  <a:pt x="1290" y="62"/>
                </a:lnTo>
                <a:lnTo>
                  <a:pt x="1352" y="62"/>
                </a:lnTo>
                <a:lnTo>
                  <a:pt x="1425" y="73"/>
                </a:lnTo>
                <a:lnTo>
                  <a:pt x="1498" y="73"/>
                </a:lnTo>
                <a:lnTo>
                  <a:pt x="1561" y="62"/>
                </a:lnTo>
                <a:lnTo>
                  <a:pt x="1644" y="52"/>
                </a:lnTo>
                <a:lnTo>
                  <a:pt x="1706" y="42"/>
                </a:lnTo>
                <a:lnTo>
                  <a:pt x="1748" y="42"/>
                </a:lnTo>
                <a:lnTo>
                  <a:pt x="1779" y="52"/>
                </a:lnTo>
                <a:lnTo>
                  <a:pt x="1831" y="62"/>
                </a:lnTo>
                <a:lnTo>
                  <a:pt x="1883" y="83"/>
                </a:lnTo>
                <a:lnTo>
                  <a:pt x="1925" y="94"/>
                </a:lnTo>
                <a:lnTo>
                  <a:pt x="1945" y="94"/>
                </a:lnTo>
                <a:lnTo>
                  <a:pt x="1956" y="94"/>
                </a:lnTo>
                <a:lnTo>
                  <a:pt x="1977" y="83"/>
                </a:lnTo>
                <a:lnTo>
                  <a:pt x="2018" y="62"/>
                </a:lnTo>
                <a:lnTo>
                  <a:pt x="2070" y="42"/>
                </a:lnTo>
                <a:lnTo>
                  <a:pt x="2133" y="10"/>
                </a:lnTo>
                <a:lnTo>
                  <a:pt x="2185" y="0"/>
                </a:lnTo>
                <a:lnTo>
                  <a:pt x="2226" y="10"/>
                </a:lnTo>
                <a:lnTo>
                  <a:pt x="2278" y="31"/>
                </a:lnTo>
                <a:lnTo>
                  <a:pt x="2351" y="52"/>
                </a:lnTo>
                <a:lnTo>
                  <a:pt x="2445" y="73"/>
                </a:lnTo>
                <a:lnTo>
                  <a:pt x="2497" y="83"/>
                </a:lnTo>
                <a:lnTo>
                  <a:pt x="2518" y="83"/>
                </a:lnTo>
                <a:lnTo>
                  <a:pt x="2528" y="83"/>
                </a:lnTo>
                <a:lnTo>
                  <a:pt x="2538" y="73"/>
                </a:lnTo>
                <a:lnTo>
                  <a:pt x="2559" y="62"/>
                </a:lnTo>
                <a:lnTo>
                  <a:pt x="2601" y="42"/>
                </a:lnTo>
                <a:lnTo>
                  <a:pt x="2632" y="42"/>
                </a:lnTo>
                <a:lnTo>
                  <a:pt x="2684" y="52"/>
                </a:lnTo>
                <a:lnTo>
                  <a:pt x="2736" y="62"/>
                </a:lnTo>
                <a:lnTo>
                  <a:pt x="2778" y="73"/>
                </a:lnTo>
                <a:lnTo>
                  <a:pt x="2819" y="83"/>
                </a:lnTo>
                <a:lnTo>
                  <a:pt x="2851" y="94"/>
                </a:lnTo>
                <a:lnTo>
                  <a:pt x="2851" y="94"/>
                </a:lnTo>
              </a:path>
            </a:pathLst>
          </a:custGeom>
          <a:noFill/>
          <a:ln w="49276">
            <a:solidFill>
              <a:srgbClr val="A245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31845" name="Line 5"/>
          <p:cNvSpPr>
            <a:spLocks noChangeShapeType="1"/>
          </p:cNvSpPr>
          <p:nvPr/>
        </p:nvSpPr>
        <p:spPr bwMode="auto">
          <a:xfrm flipH="1">
            <a:off x="2166938" y="4057650"/>
            <a:ext cx="6297612"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46" name="Line 6"/>
          <p:cNvSpPr>
            <a:spLocks noChangeShapeType="1"/>
          </p:cNvSpPr>
          <p:nvPr/>
        </p:nvSpPr>
        <p:spPr bwMode="auto">
          <a:xfrm flipV="1">
            <a:off x="2166938" y="1830388"/>
            <a:ext cx="1587" cy="22367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47" name="Rectangle 7"/>
          <p:cNvSpPr>
            <a:spLocks noChangeArrowheads="1"/>
          </p:cNvSpPr>
          <p:nvPr/>
        </p:nvSpPr>
        <p:spPr bwMode="auto">
          <a:xfrm>
            <a:off x="1938338" y="17526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6</a:t>
            </a:r>
            <a:endParaRPr lang="en-US" altLang="fr-FR" sz="2400">
              <a:latin typeface="Arial" charset="0"/>
            </a:endParaRPr>
          </a:p>
        </p:txBody>
      </p:sp>
      <p:sp>
        <p:nvSpPr>
          <p:cNvPr id="931848" name="Rectangle 8"/>
          <p:cNvSpPr>
            <a:spLocks noChangeArrowheads="1"/>
          </p:cNvSpPr>
          <p:nvPr/>
        </p:nvSpPr>
        <p:spPr bwMode="auto">
          <a:xfrm>
            <a:off x="1938338" y="21129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5</a:t>
            </a:r>
            <a:endParaRPr lang="en-US" altLang="fr-FR" sz="2400">
              <a:latin typeface="Arial" charset="0"/>
            </a:endParaRPr>
          </a:p>
        </p:txBody>
      </p:sp>
      <p:sp>
        <p:nvSpPr>
          <p:cNvPr id="931849" name="Rectangle 9"/>
          <p:cNvSpPr>
            <a:spLocks noChangeArrowheads="1"/>
          </p:cNvSpPr>
          <p:nvPr/>
        </p:nvSpPr>
        <p:spPr bwMode="auto">
          <a:xfrm>
            <a:off x="1938338" y="24860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4</a:t>
            </a:r>
            <a:endParaRPr lang="en-US" altLang="fr-FR" sz="2400">
              <a:latin typeface="Arial" charset="0"/>
            </a:endParaRPr>
          </a:p>
        </p:txBody>
      </p:sp>
      <p:sp>
        <p:nvSpPr>
          <p:cNvPr id="931850" name="Rectangle 10"/>
          <p:cNvSpPr>
            <a:spLocks noChangeArrowheads="1"/>
          </p:cNvSpPr>
          <p:nvPr/>
        </p:nvSpPr>
        <p:spPr bwMode="auto">
          <a:xfrm>
            <a:off x="1938338" y="2859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3</a:t>
            </a:r>
            <a:endParaRPr lang="en-US" altLang="fr-FR" sz="2400">
              <a:latin typeface="Arial" charset="0"/>
            </a:endParaRPr>
          </a:p>
        </p:txBody>
      </p:sp>
      <p:sp>
        <p:nvSpPr>
          <p:cNvPr id="931851" name="Rectangle 11"/>
          <p:cNvSpPr>
            <a:spLocks noChangeArrowheads="1"/>
          </p:cNvSpPr>
          <p:nvPr/>
        </p:nvSpPr>
        <p:spPr bwMode="auto">
          <a:xfrm>
            <a:off x="1938338" y="32194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2</a:t>
            </a:r>
            <a:endParaRPr lang="en-US" altLang="fr-FR" sz="2400">
              <a:latin typeface="Arial" charset="0"/>
            </a:endParaRPr>
          </a:p>
        </p:txBody>
      </p:sp>
      <p:sp>
        <p:nvSpPr>
          <p:cNvPr id="931852" name="Rectangle 12"/>
          <p:cNvSpPr>
            <a:spLocks noChangeArrowheads="1"/>
          </p:cNvSpPr>
          <p:nvPr/>
        </p:nvSpPr>
        <p:spPr bwMode="auto">
          <a:xfrm>
            <a:off x="1938338" y="35941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1</a:t>
            </a:r>
            <a:endParaRPr lang="en-US" altLang="fr-FR" sz="2400">
              <a:latin typeface="Arial" charset="0"/>
            </a:endParaRPr>
          </a:p>
        </p:txBody>
      </p:sp>
      <p:sp>
        <p:nvSpPr>
          <p:cNvPr id="931853" name="Rectangle 13"/>
          <p:cNvSpPr>
            <a:spLocks noChangeArrowheads="1"/>
          </p:cNvSpPr>
          <p:nvPr/>
        </p:nvSpPr>
        <p:spPr bwMode="auto">
          <a:xfrm>
            <a:off x="1938338" y="39671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fr-FR" sz="1600" b="1">
                <a:latin typeface="Arial" charset="0"/>
              </a:rPr>
              <a:t>0</a:t>
            </a:r>
            <a:endParaRPr lang="en-US" altLang="fr-FR" sz="2400">
              <a:latin typeface="Arial" charset="0"/>
            </a:endParaRPr>
          </a:p>
        </p:txBody>
      </p:sp>
      <p:sp>
        <p:nvSpPr>
          <p:cNvPr id="931854" name="Rectangle 14"/>
          <p:cNvSpPr>
            <a:spLocks noChangeArrowheads="1"/>
          </p:cNvSpPr>
          <p:nvPr/>
        </p:nvSpPr>
        <p:spPr bwMode="auto">
          <a:xfrm>
            <a:off x="2103438" y="41259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600" b="1">
                <a:latin typeface="Arial" charset="0"/>
              </a:rPr>
              <a:t>0</a:t>
            </a:r>
            <a:endParaRPr lang="en-US" altLang="fr-FR" sz="2400">
              <a:latin typeface="Arial" charset="0"/>
            </a:endParaRPr>
          </a:p>
        </p:txBody>
      </p:sp>
      <p:sp>
        <p:nvSpPr>
          <p:cNvPr id="931855" name="Rectangle 15"/>
          <p:cNvSpPr>
            <a:spLocks noChangeArrowheads="1"/>
          </p:cNvSpPr>
          <p:nvPr/>
        </p:nvSpPr>
        <p:spPr bwMode="auto">
          <a:xfrm>
            <a:off x="4160838" y="41259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600" b="1">
                <a:latin typeface="Arial" charset="0"/>
              </a:rPr>
              <a:t>10</a:t>
            </a:r>
            <a:endParaRPr lang="en-US" altLang="fr-FR" sz="2400">
              <a:latin typeface="Arial" charset="0"/>
            </a:endParaRPr>
          </a:p>
        </p:txBody>
      </p:sp>
      <p:sp>
        <p:nvSpPr>
          <p:cNvPr id="931856" name="Rectangle 16"/>
          <p:cNvSpPr>
            <a:spLocks noChangeArrowheads="1"/>
          </p:cNvSpPr>
          <p:nvPr/>
        </p:nvSpPr>
        <p:spPr bwMode="auto">
          <a:xfrm>
            <a:off x="2209800" y="4343400"/>
            <a:ext cx="2570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400" b="1">
                <a:latin typeface="Arial" charset="0"/>
              </a:rPr>
              <a:t>T</a:t>
            </a:r>
            <a:r>
              <a:rPr lang="fr-FR" altLang="fr-FR" sz="1400" b="1">
                <a:latin typeface="Arial" charset="0"/>
              </a:rPr>
              <a:t>emps</a:t>
            </a:r>
            <a:r>
              <a:rPr lang="en-US" altLang="fr-FR" sz="1400" b="1">
                <a:latin typeface="Arial" charset="0"/>
              </a:rPr>
              <a:t> (h) A</a:t>
            </a:r>
            <a:r>
              <a:rPr lang="fr-FR" altLang="fr-FR" sz="1400" b="1">
                <a:latin typeface="Arial" charset="0"/>
              </a:rPr>
              <a:t>près l’injection</a:t>
            </a:r>
            <a:r>
              <a:rPr lang="en-US" altLang="fr-FR" sz="1400" b="1">
                <a:latin typeface="Arial" charset="0"/>
              </a:rPr>
              <a:t> SC</a:t>
            </a:r>
            <a:endParaRPr lang="en-US" altLang="fr-FR" sz="2000">
              <a:latin typeface="Arial" charset="0"/>
            </a:endParaRPr>
          </a:p>
        </p:txBody>
      </p:sp>
      <p:sp>
        <p:nvSpPr>
          <p:cNvPr id="931857" name="Rectangle 17"/>
          <p:cNvSpPr>
            <a:spLocks noChangeArrowheads="1"/>
          </p:cNvSpPr>
          <p:nvPr/>
        </p:nvSpPr>
        <p:spPr bwMode="auto">
          <a:xfrm>
            <a:off x="5976938" y="4495800"/>
            <a:ext cx="2616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altLang="fr-FR" sz="1400" b="1">
                <a:solidFill>
                  <a:srgbClr val="FF3300"/>
                </a:solidFill>
                <a:latin typeface="Arial" charset="0"/>
              </a:rPr>
              <a:t>Fin de la période d’observation</a:t>
            </a:r>
            <a:endParaRPr lang="en-US" altLang="fr-FR" sz="2000">
              <a:solidFill>
                <a:srgbClr val="FF3300"/>
              </a:solidFill>
              <a:latin typeface="Arial" charset="0"/>
            </a:endParaRPr>
          </a:p>
        </p:txBody>
      </p:sp>
      <p:sp>
        <p:nvSpPr>
          <p:cNvPr id="931858" name="Rectangle 18"/>
          <p:cNvSpPr>
            <a:spLocks noChangeArrowheads="1"/>
          </p:cNvSpPr>
          <p:nvPr/>
        </p:nvSpPr>
        <p:spPr bwMode="auto">
          <a:xfrm>
            <a:off x="6254750" y="41259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600" b="1">
                <a:latin typeface="Arial" charset="0"/>
              </a:rPr>
              <a:t>20</a:t>
            </a:r>
            <a:endParaRPr lang="en-US" altLang="fr-FR" sz="2400">
              <a:latin typeface="Arial" charset="0"/>
            </a:endParaRPr>
          </a:p>
        </p:txBody>
      </p:sp>
      <p:sp>
        <p:nvSpPr>
          <p:cNvPr id="931859" name="Rectangle 19"/>
          <p:cNvSpPr>
            <a:spLocks noChangeArrowheads="1"/>
          </p:cNvSpPr>
          <p:nvPr/>
        </p:nvSpPr>
        <p:spPr bwMode="auto">
          <a:xfrm>
            <a:off x="8364538" y="41259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600" b="1">
                <a:latin typeface="Arial" charset="0"/>
              </a:rPr>
              <a:t>30</a:t>
            </a:r>
            <a:endParaRPr lang="en-US" altLang="fr-FR" sz="2400">
              <a:latin typeface="Arial" charset="0"/>
            </a:endParaRPr>
          </a:p>
        </p:txBody>
      </p:sp>
      <p:sp>
        <p:nvSpPr>
          <p:cNvPr id="931860" name="Line 20"/>
          <p:cNvSpPr>
            <a:spLocks noChangeShapeType="1"/>
          </p:cNvSpPr>
          <p:nvPr/>
        </p:nvSpPr>
        <p:spPr bwMode="auto">
          <a:xfrm>
            <a:off x="2095500" y="2203450"/>
            <a:ext cx="71438"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1" name="Line 21"/>
          <p:cNvSpPr>
            <a:spLocks noChangeShapeType="1"/>
          </p:cNvSpPr>
          <p:nvPr/>
        </p:nvSpPr>
        <p:spPr bwMode="auto">
          <a:xfrm>
            <a:off x="2095500" y="2938463"/>
            <a:ext cx="7143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2" name="Line 22"/>
          <p:cNvSpPr>
            <a:spLocks noChangeShapeType="1"/>
          </p:cNvSpPr>
          <p:nvPr/>
        </p:nvSpPr>
        <p:spPr bwMode="auto">
          <a:xfrm>
            <a:off x="2095500" y="1830388"/>
            <a:ext cx="71438" cy="15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3" name="Line 23"/>
          <p:cNvSpPr>
            <a:spLocks noChangeShapeType="1"/>
          </p:cNvSpPr>
          <p:nvPr/>
        </p:nvSpPr>
        <p:spPr bwMode="auto">
          <a:xfrm>
            <a:off x="2095500" y="2563813"/>
            <a:ext cx="71438" cy="15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4" name="Line 24"/>
          <p:cNvSpPr>
            <a:spLocks noChangeShapeType="1"/>
          </p:cNvSpPr>
          <p:nvPr/>
        </p:nvSpPr>
        <p:spPr bwMode="auto">
          <a:xfrm>
            <a:off x="2095500" y="3311525"/>
            <a:ext cx="7143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5" name="Line 25"/>
          <p:cNvSpPr>
            <a:spLocks noChangeShapeType="1"/>
          </p:cNvSpPr>
          <p:nvPr/>
        </p:nvSpPr>
        <p:spPr bwMode="auto">
          <a:xfrm>
            <a:off x="2095500" y="3684588"/>
            <a:ext cx="71438" cy="15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6" name="Line 26"/>
          <p:cNvSpPr>
            <a:spLocks noChangeShapeType="1"/>
          </p:cNvSpPr>
          <p:nvPr/>
        </p:nvSpPr>
        <p:spPr bwMode="auto">
          <a:xfrm>
            <a:off x="2095500" y="4057650"/>
            <a:ext cx="88900"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7" name="Line 27"/>
          <p:cNvSpPr>
            <a:spLocks noChangeShapeType="1"/>
          </p:cNvSpPr>
          <p:nvPr/>
        </p:nvSpPr>
        <p:spPr bwMode="auto">
          <a:xfrm>
            <a:off x="6353175" y="4057650"/>
            <a:ext cx="1588" cy="50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8" name="Line 28"/>
          <p:cNvSpPr>
            <a:spLocks noChangeShapeType="1"/>
          </p:cNvSpPr>
          <p:nvPr/>
        </p:nvSpPr>
        <p:spPr bwMode="auto">
          <a:xfrm>
            <a:off x="4259263" y="4057650"/>
            <a:ext cx="3175" cy="50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69" name="Line 29"/>
          <p:cNvSpPr>
            <a:spLocks noChangeShapeType="1"/>
          </p:cNvSpPr>
          <p:nvPr/>
        </p:nvSpPr>
        <p:spPr bwMode="auto">
          <a:xfrm>
            <a:off x="8451850" y="4057650"/>
            <a:ext cx="1588" cy="50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70" name="Rectangle 30"/>
          <p:cNvSpPr>
            <a:spLocks noChangeArrowheads="1"/>
          </p:cNvSpPr>
          <p:nvPr/>
        </p:nvSpPr>
        <p:spPr bwMode="auto">
          <a:xfrm>
            <a:off x="3038475" y="3400425"/>
            <a:ext cx="923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1600" b="1">
                <a:latin typeface="Arial" charset="0"/>
              </a:rPr>
              <a:t>LANTUS</a:t>
            </a:r>
            <a:r>
              <a:rPr lang="fr-FR" altLang="fr-FR" sz="1600" b="1" baseline="30000">
                <a:latin typeface="Arial" charset="0"/>
              </a:rPr>
              <a:t>®</a:t>
            </a:r>
            <a:endParaRPr lang="en-US" altLang="fr-FR" sz="1600" baseline="30000">
              <a:latin typeface="Arial" charset="0"/>
            </a:endParaRPr>
          </a:p>
        </p:txBody>
      </p:sp>
      <p:sp>
        <p:nvSpPr>
          <p:cNvPr id="931871" name="Rectangle 31"/>
          <p:cNvSpPr>
            <a:spLocks noChangeArrowheads="1"/>
          </p:cNvSpPr>
          <p:nvPr/>
        </p:nvSpPr>
        <p:spPr bwMode="auto">
          <a:xfrm>
            <a:off x="2995613" y="2487613"/>
            <a:ext cx="49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fr-FR" sz="1600" b="1">
                <a:latin typeface="Arial" charset="0"/>
              </a:rPr>
              <a:t>NPH</a:t>
            </a:r>
            <a:r>
              <a:rPr lang="en-US" altLang="fr-FR" b="1">
                <a:latin typeface="Arial" charset="0"/>
              </a:rPr>
              <a:t> </a:t>
            </a:r>
            <a:endParaRPr lang="en-US" altLang="fr-FR">
              <a:latin typeface="Arial" charset="0"/>
            </a:endParaRPr>
          </a:p>
        </p:txBody>
      </p:sp>
      <p:sp>
        <p:nvSpPr>
          <p:cNvPr id="931872" name="Line 32"/>
          <p:cNvSpPr>
            <a:spLocks noChangeShapeType="1"/>
          </p:cNvSpPr>
          <p:nvPr/>
        </p:nvSpPr>
        <p:spPr bwMode="auto">
          <a:xfrm>
            <a:off x="2166938" y="4057650"/>
            <a:ext cx="1587" cy="50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73" name="Freeform 33"/>
          <p:cNvSpPr>
            <a:spLocks/>
          </p:cNvSpPr>
          <p:nvPr/>
        </p:nvSpPr>
        <p:spPr bwMode="auto">
          <a:xfrm>
            <a:off x="2363788" y="2743200"/>
            <a:ext cx="3487737" cy="1268413"/>
          </a:xfrm>
          <a:custGeom>
            <a:avLst/>
            <a:gdLst>
              <a:gd name="T0" fmla="*/ 0 w 2029"/>
              <a:gd name="T1" fmla="*/ 978 h 1061"/>
              <a:gd name="T2" fmla="*/ 94 w 2029"/>
              <a:gd name="T3" fmla="*/ 687 h 1061"/>
              <a:gd name="T4" fmla="*/ 312 w 2029"/>
              <a:gd name="T5" fmla="*/ 344 h 1061"/>
              <a:gd name="T6" fmla="*/ 499 w 2029"/>
              <a:gd name="T7" fmla="*/ 0 h 1061"/>
              <a:gd name="T8" fmla="*/ 739 w 2029"/>
              <a:gd name="T9" fmla="*/ 260 h 1061"/>
              <a:gd name="T10" fmla="*/ 968 w 2029"/>
              <a:gd name="T11" fmla="*/ 520 h 1061"/>
              <a:gd name="T12" fmla="*/ 1103 w 2029"/>
              <a:gd name="T13" fmla="*/ 552 h 1061"/>
              <a:gd name="T14" fmla="*/ 1113 w 2029"/>
              <a:gd name="T15" fmla="*/ 562 h 1061"/>
              <a:gd name="T16" fmla="*/ 1144 w 2029"/>
              <a:gd name="T17" fmla="*/ 604 h 1061"/>
              <a:gd name="T18" fmla="*/ 1196 w 2029"/>
              <a:gd name="T19" fmla="*/ 645 h 1061"/>
              <a:gd name="T20" fmla="*/ 1269 w 2029"/>
              <a:gd name="T21" fmla="*/ 697 h 1061"/>
              <a:gd name="T22" fmla="*/ 1342 w 2029"/>
              <a:gd name="T23" fmla="*/ 749 h 1061"/>
              <a:gd name="T24" fmla="*/ 1436 w 2029"/>
              <a:gd name="T25" fmla="*/ 791 h 1061"/>
              <a:gd name="T26" fmla="*/ 1488 w 2029"/>
              <a:gd name="T27" fmla="*/ 812 h 1061"/>
              <a:gd name="T28" fmla="*/ 1529 w 2029"/>
              <a:gd name="T29" fmla="*/ 853 h 1061"/>
              <a:gd name="T30" fmla="*/ 1561 w 2029"/>
              <a:gd name="T31" fmla="*/ 885 h 1061"/>
              <a:gd name="T32" fmla="*/ 1592 w 2029"/>
              <a:gd name="T33" fmla="*/ 926 h 1061"/>
              <a:gd name="T34" fmla="*/ 1623 w 2029"/>
              <a:gd name="T35" fmla="*/ 968 h 1061"/>
              <a:gd name="T36" fmla="*/ 1675 w 2029"/>
              <a:gd name="T37" fmla="*/ 1009 h 1061"/>
              <a:gd name="T38" fmla="*/ 1748 w 2029"/>
              <a:gd name="T39" fmla="*/ 1041 h 1061"/>
              <a:gd name="T40" fmla="*/ 1852 w 2029"/>
              <a:gd name="T41" fmla="*/ 1061 h 1061"/>
              <a:gd name="T42" fmla="*/ 2029 w 2029"/>
              <a:gd name="T43"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9" h="1061">
                <a:moveTo>
                  <a:pt x="0" y="978"/>
                </a:moveTo>
                <a:lnTo>
                  <a:pt x="94" y="687"/>
                </a:lnTo>
                <a:lnTo>
                  <a:pt x="312" y="344"/>
                </a:lnTo>
                <a:lnTo>
                  <a:pt x="499" y="0"/>
                </a:lnTo>
                <a:lnTo>
                  <a:pt x="739" y="260"/>
                </a:lnTo>
                <a:lnTo>
                  <a:pt x="968" y="520"/>
                </a:lnTo>
                <a:lnTo>
                  <a:pt x="1103" y="552"/>
                </a:lnTo>
                <a:lnTo>
                  <a:pt x="1113" y="562"/>
                </a:lnTo>
                <a:lnTo>
                  <a:pt x="1144" y="604"/>
                </a:lnTo>
                <a:lnTo>
                  <a:pt x="1196" y="645"/>
                </a:lnTo>
                <a:lnTo>
                  <a:pt x="1269" y="697"/>
                </a:lnTo>
                <a:lnTo>
                  <a:pt x="1342" y="749"/>
                </a:lnTo>
                <a:lnTo>
                  <a:pt x="1436" y="791"/>
                </a:lnTo>
                <a:lnTo>
                  <a:pt x="1488" y="812"/>
                </a:lnTo>
                <a:lnTo>
                  <a:pt x="1529" y="853"/>
                </a:lnTo>
                <a:lnTo>
                  <a:pt x="1561" y="885"/>
                </a:lnTo>
                <a:lnTo>
                  <a:pt x="1592" y="926"/>
                </a:lnTo>
                <a:lnTo>
                  <a:pt x="1623" y="968"/>
                </a:lnTo>
                <a:lnTo>
                  <a:pt x="1675" y="1009"/>
                </a:lnTo>
                <a:lnTo>
                  <a:pt x="1748" y="1041"/>
                </a:lnTo>
                <a:lnTo>
                  <a:pt x="1852" y="1061"/>
                </a:lnTo>
                <a:lnTo>
                  <a:pt x="2029" y="1061"/>
                </a:lnTo>
              </a:path>
            </a:pathLst>
          </a:custGeom>
          <a:noFill/>
          <a:ln w="49276">
            <a:solidFill>
              <a:srgbClr val="5D96C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31874" name="Line 34"/>
          <p:cNvSpPr>
            <a:spLocks noChangeShapeType="1"/>
          </p:cNvSpPr>
          <p:nvPr/>
        </p:nvSpPr>
        <p:spPr bwMode="auto">
          <a:xfrm flipH="1" flipV="1">
            <a:off x="7205663" y="4168775"/>
            <a:ext cx="3175" cy="481013"/>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931875" name="Text Box 35"/>
          <p:cNvSpPr txBox="1">
            <a:spLocks noChangeArrowheads="1"/>
          </p:cNvSpPr>
          <p:nvPr/>
        </p:nvSpPr>
        <p:spPr bwMode="auto">
          <a:xfrm>
            <a:off x="736600" y="6540500"/>
            <a:ext cx="33035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5000"/>
              </a:lnSpc>
              <a:spcBef>
                <a:spcPct val="50000"/>
              </a:spcBef>
            </a:pPr>
            <a:r>
              <a:rPr lang="fr-FR" altLang="fr-FR" sz="1200" i="1">
                <a:latin typeface="Arial" charset="0"/>
              </a:rPr>
              <a:t>Bolli G.B</a:t>
            </a:r>
            <a:r>
              <a:rPr lang="en-US" altLang="fr-FR" sz="1200" i="1">
                <a:latin typeface="Arial" charset="0"/>
              </a:rPr>
              <a:t>. </a:t>
            </a:r>
            <a:r>
              <a:rPr lang="fr-FR" altLang="fr-FR" sz="1200" i="1">
                <a:latin typeface="Arial" charset="0"/>
              </a:rPr>
              <a:t>Lancet 2000</a:t>
            </a:r>
            <a:r>
              <a:rPr lang="en-US" altLang="fr-FR" sz="1200" i="1">
                <a:latin typeface="Arial" charset="0"/>
              </a:rPr>
              <a:t>;</a:t>
            </a:r>
            <a:r>
              <a:rPr lang="fr-FR" altLang="fr-FR" sz="1200" i="1">
                <a:latin typeface="Arial" charset="0"/>
              </a:rPr>
              <a:t> 356 : 443-445.</a:t>
            </a:r>
            <a:endParaRPr lang="en-US" altLang="fr-FR" sz="1000">
              <a:latin typeface="Arial" charset="0"/>
            </a:endParaRPr>
          </a:p>
        </p:txBody>
      </p:sp>
      <p:sp>
        <p:nvSpPr>
          <p:cNvPr id="931876" name="Text Box 36"/>
          <p:cNvSpPr txBox="1">
            <a:spLocks noChangeArrowheads="1"/>
          </p:cNvSpPr>
          <p:nvPr/>
        </p:nvSpPr>
        <p:spPr bwMode="auto">
          <a:xfrm>
            <a:off x="0" y="6280150"/>
            <a:ext cx="5603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fld id="{9E125B74-2FEE-40E4-95DF-486B10A31795}" type="slidenum">
              <a:rPr lang="fr-FR" altLang="fr-FR" sz="1200">
                <a:latin typeface="Arial" charset="0"/>
              </a:rPr>
              <a:pPr algn="ctr" eaLnBrk="0" hangingPunct="0">
                <a:spcBef>
                  <a:spcPct val="50000"/>
                </a:spcBef>
              </a:pPr>
              <a:t>23</a:t>
            </a:fld>
            <a:endParaRPr lang="fr-FR" altLang="fr-FR" sz="1400" b="1">
              <a:latin typeface="Arial" charset="0"/>
            </a:endParaRPr>
          </a:p>
        </p:txBody>
      </p:sp>
      <p:sp>
        <p:nvSpPr>
          <p:cNvPr id="931877" name="Rectangle 37"/>
          <p:cNvSpPr>
            <a:spLocks noChangeArrowheads="1"/>
          </p:cNvSpPr>
          <p:nvPr/>
        </p:nvSpPr>
        <p:spPr bwMode="auto">
          <a:xfrm>
            <a:off x="1533525" y="5037138"/>
            <a:ext cx="157163" cy="144462"/>
          </a:xfrm>
          <a:prstGeom prst="rect">
            <a:avLst/>
          </a:prstGeom>
          <a:gradFill rotWithShape="0">
            <a:gsLst>
              <a:gs pos="0">
                <a:srgbClr val="AA94DE"/>
              </a:gs>
              <a:gs pos="100000">
                <a:srgbClr val="8B6ED2"/>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fr-FR" sz="2400" b="1">
              <a:latin typeface="Arial" charset="0"/>
              <a:ea typeface="Arial Unicode MS" pitchFamily="34" charset="-128"/>
              <a:cs typeface="Arial Unicode MS" pitchFamily="34" charset="-128"/>
            </a:endParaRPr>
          </a:p>
        </p:txBody>
      </p:sp>
      <p:sp>
        <p:nvSpPr>
          <p:cNvPr id="931878" name="Rectangle 38"/>
          <p:cNvSpPr>
            <a:spLocks noChangeArrowheads="1"/>
          </p:cNvSpPr>
          <p:nvPr/>
        </p:nvSpPr>
        <p:spPr bwMode="auto">
          <a:xfrm>
            <a:off x="1520825" y="5664200"/>
            <a:ext cx="155575" cy="144463"/>
          </a:xfrm>
          <a:prstGeom prst="rect">
            <a:avLst/>
          </a:prstGeom>
          <a:gradFill rotWithShape="0">
            <a:gsLst>
              <a:gs pos="0">
                <a:srgbClr val="AA94DE"/>
              </a:gs>
              <a:gs pos="100000">
                <a:srgbClr val="8B6ED2"/>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fr-FR" sz="2400" b="1">
              <a:latin typeface="Arial" charset="0"/>
              <a:ea typeface="Arial Unicode MS" pitchFamily="34" charset="-128"/>
              <a:cs typeface="Arial Unicode MS" pitchFamily="34" charset="-128"/>
            </a:endParaRPr>
          </a:p>
        </p:txBody>
      </p:sp>
      <p:sp>
        <p:nvSpPr>
          <p:cNvPr id="931879" name="Rectangle 39"/>
          <p:cNvSpPr>
            <a:spLocks noChangeArrowheads="1"/>
          </p:cNvSpPr>
          <p:nvPr/>
        </p:nvSpPr>
        <p:spPr bwMode="auto">
          <a:xfrm>
            <a:off x="1520825" y="6197600"/>
            <a:ext cx="155575" cy="144463"/>
          </a:xfrm>
          <a:prstGeom prst="rect">
            <a:avLst/>
          </a:prstGeom>
          <a:gradFill rotWithShape="0">
            <a:gsLst>
              <a:gs pos="0">
                <a:srgbClr val="AA94DE"/>
              </a:gs>
              <a:gs pos="100000">
                <a:srgbClr val="8B6ED2"/>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fr-FR" sz="2400" b="1">
              <a:latin typeface="Arial" charset="0"/>
              <a:ea typeface="Arial Unicode MS" pitchFamily="34" charset="-128"/>
              <a:cs typeface="Arial Unicode MS" pitchFamily="34" charset="-128"/>
            </a:endParaRPr>
          </a:p>
        </p:txBody>
      </p:sp>
      <p:sp>
        <p:nvSpPr>
          <p:cNvPr id="931880" name="Text Box 40"/>
          <p:cNvSpPr txBox="1">
            <a:spLocks noChangeArrowheads="1"/>
          </p:cNvSpPr>
          <p:nvPr/>
        </p:nvSpPr>
        <p:spPr bwMode="auto">
          <a:xfrm rot="-5451886">
            <a:off x="290513" y="2765425"/>
            <a:ext cx="2416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lnSpc>
                <a:spcPct val="90000"/>
              </a:lnSpc>
            </a:pPr>
            <a:r>
              <a:rPr lang="fr-FR" altLang="fr-FR" sz="1400" b="1">
                <a:latin typeface="Arial" charset="0"/>
              </a:rPr>
              <a:t>Taux d’utilisation du g</a:t>
            </a:r>
            <a:r>
              <a:rPr lang="en-US" altLang="fr-FR" sz="1400" b="1">
                <a:latin typeface="Arial" charset="0"/>
              </a:rPr>
              <a:t>lucose</a:t>
            </a:r>
            <a:r>
              <a:rPr lang="fr-FR" altLang="fr-FR" sz="1400" b="1">
                <a:latin typeface="Arial" charset="0"/>
              </a:rPr>
              <a:t> </a:t>
            </a:r>
            <a:r>
              <a:rPr lang="en-US" altLang="fr-FR" sz="1400" b="1">
                <a:latin typeface="Arial" charset="0"/>
              </a:rPr>
              <a:t>(mg/kg/h)</a:t>
            </a:r>
            <a:endParaRPr lang="fr-FR" altLang="fr-FR" sz="24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73"/>
                                        </p:tgtEl>
                                        <p:attrNameLst>
                                          <p:attrName>style.visibility</p:attrName>
                                        </p:attrNameLst>
                                      </p:cBhvr>
                                      <p:to>
                                        <p:strVal val="visible"/>
                                      </p:to>
                                    </p:set>
                                    <p:animEffect transition="in" filter="wipe(left)">
                                      <p:cBhvr>
                                        <p:cTn id="7" dur="500"/>
                                        <p:tgtEl>
                                          <p:spTgt spid="9318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1844"/>
                                        </p:tgtEl>
                                        <p:attrNameLst>
                                          <p:attrName>style.visibility</p:attrName>
                                        </p:attrNameLst>
                                      </p:cBhvr>
                                      <p:to>
                                        <p:strVal val="visible"/>
                                      </p:to>
                                    </p:set>
                                    <p:animEffect transition="in" filter="wipe(left)">
                                      <p:cBhvr>
                                        <p:cTn id="11" dur="500"/>
                                        <p:tgtEl>
                                          <p:spTgt spid="93184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31871"/>
                                        </p:tgtEl>
                                        <p:attrNameLst>
                                          <p:attrName>style.visibility</p:attrName>
                                        </p:attrNameLst>
                                      </p:cBhvr>
                                      <p:to>
                                        <p:strVal val="visible"/>
                                      </p:to>
                                    </p:set>
                                    <p:animEffect transition="in" filter="wipe(left)">
                                      <p:cBhvr>
                                        <p:cTn id="15" dur="500"/>
                                        <p:tgtEl>
                                          <p:spTgt spid="93187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31870"/>
                                        </p:tgtEl>
                                        <p:attrNameLst>
                                          <p:attrName>style.visibility</p:attrName>
                                        </p:attrNameLst>
                                      </p:cBhvr>
                                      <p:to>
                                        <p:strVal val="visible"/>
                                      </p:to>
                                    </p:set>
                                    <p:animEffect transition="in" filter="wipe(left)">
                                      <p:cBhvr>
                                        <p:cTn id="19" dur="500"/>
                                        <p:tgtEl>
                                          <p:spTgt spid="93187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31874"/>
                                        </p:tgtEl>
                                        <p:attrNameLst>
                                          <p:attrName>style.visibility</p:attrName>
                                        </p:attrNameLst>
                                      </p:cBhvr>
                                      <p:to>
                                        <p:strVal val="visible"/>
                                      </p:to>
                                    </p:set>
                                    <p:animEffect transition="in" filter="wipe(left)">
                                      <p:cBhvr>
                                        <p:cTn id="23" dur="500"/>
                                        <p:tgtEl>
                                          <p:spTgt spid="93187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31857"/>
                                        </p:tgtEl>
                                        <p:attrNameLst>
                                          <p:attrName>style.visibility</p:attrName>
                                        </p:attrNameLst>
                                      </p:cBhvr>
                                      <p:to>
                                        <p:strVal val="visible"/>
                                      </p:to>
                                    </p:set>
                                    <p:animEffect transition="in" filter="wipe(left)">
                                      <p:cBhvr>
                                        <p:cTn id="27" dur="500"/>
                                        <p:tgtEl>
                                          <p:spTgt spid="931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4" grpId="0" animBg="1"/>
      <p:bldP spid="931857" grpId="0" autoUpdateAnimBg="0"/>
      <p:bldP spid="931870" grpId="0" autoUpdateAnimBg="0"/>
      <p:bldP spid="931871" grpId="0" autoUpdateAnimBg="0"/>
      <p:bldP spid="931873" grpId="0" animBg="1"/>
      <p:bldP spid="93187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 name="Espace réservé du numéro de diapositive 2"/>
          <p:cNvSpPr>
            <a:spLocks noGrp="1"/>
          </p:cNvSpPr>
          <p:nvPr>
            <p:ph type="sldNum" sz="quarter" idx="11"/>
          </p:nvPr>
        </p:nvSpPr>
        <p:spPr/>
        <p:txBody>
          <a:bodyPr/>
          <a:lstStyle/>
          <a:p>
            <a:fld id="{2B8F53CF-DC38-40D7-B3CF-7020D0DBAA56}" type="slidenum">
              <a:rPr lang="fr-FR" altLang="fr-FR"/>
              <a:pPr/>
              <a:t>24</a:t>
            </a:fld>
            <a:endParaRPr lang="fr-FR" altLang="fr-FR"/>
          </a:p>
        </p:txBody>
      </p:sp>
      <p:sp>
        <p:nvSpPr>
          <p:cNvPr id="88985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985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TRAITEMENT PAR  INSULINE </a:t>
            </a:r>
            <a:r>
              <a:rPr lang="fr-FR" altLang="fr-FR" sz="1000" b="1">
                <a:solidFill>
                  <a:srgbClr val="FF99FF"/>
                </a:solidFill>
                <a:latin typeface="Arial" charset="0"/>
                <a:cs typeface="Arial" charset="0"/>
              </a:rPr>
              <a:t>    </a:t>
            </a:r>
          </a:p>
        </p:txBody>
      </p:sp>
      <p:sp>
        <p:nvSpPr>
          <p:cNvPr id="889860" name="Rectangle 4"/>
          <p:cNvSpPr>
            <a:spLocks noChangeArrowheads="1"/>
          </p:cNvSpPr>
          <p:nvPr/>
        </p:nvSpPr>
        <p:spPr bwMode="auto">
          <a:xfrm>
            <a:off x="990600" y="2362200"/>
            <a:ext cx="72644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861" name="Text Box 5"/>
          <p:cNvSpPr txBox="1">
            <a:spLocks noChangeArrowheads="1"/>
          </p:cNvSpPr>
          <p:nvPr/>
        </p:nvSpPr>
        <p:spPr bwMode="auto">
          <a:xfrm>
            <a:off x="2311400" y="4405313"/>
            <a:ext cx="9080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1,60 g/l</a:t>
            </a:r>
          </a:p>
          <a:p>
            <a:pPr eaLnBrk="0" hangingPunct="0">
              <a:spcBef>
                <a:spcPct val="50000"/>
              </a:spcBef>
            </a:pPr>
            <a:r>
              <a:rPr lang="fr-FR" altLang="fr-FR" sz="1400">
                <a:solidFill>
                  <a:schemeClr val="accent2"/>
                </a:solidFill>
                <a:latin typeface="Arial" charset="0"/>
                <a:cs typeface="Arial" charset="0"/>
              </a:rPr>
              <a:t>1,20g/l</a:t>
            </a:r>
          </a:p>
        </p:txBody>
      </p:sp>
      <p:sp>
        <p:nvSpPr>
          <p:cNvPr id="889862" name="Text Box 6"/>
          <p:cNvSpPr txBox="1">
            <a:spLocks noChangeArrowheads="1"/>
          </p:cNvSpPr>
          <p:nvPr/>
        </p:nvSpPr>
        <p:spPr bwMode="auto">
          <a:xfrm>
            <a:off x="6273800" y="685800"/>
            <a:ext cx="214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LANTUS ou LEVEMIR </a:t>
            </a:r>
          </a:p>
        </p:txBody>
      </p:sp>
      <p:grpSp>
        <p:nvGrpSpPr>
          <p:cNvPr id="889863" name="Group 7"/>
          <p:cNvGrpSpPr>
            <a:grpSpLocks/>
          </p:cNvGrpSpPr>
          <p:nvPr/>
        </p:nvGrpSpPr>
        <p:grpSpPr bwMode="auto">
          <a:xfrm>
            <a:off x="247650" y="990600"/>
            <a:ext cx="8337550" cy="2133600"/>
            <a:chOff x="144" y="528"/>
            <a:chExt cx="4848" cy="1344"/>
          </a:xfrm>
        </p:grpSpPr>
        <p:sp>
          <p:nvSpPr>
            <p:cNvPr id="889864" name="Line 8"/>
            <p:cNvSpPr>
              <a:spLocks noChangeShapeType="1"/>
            </p:cNvSpPr>
            <p:nvPr/>
          </p:nvSpPr>
          <p:spPr bwMode="auto">
            <a:xfrm>
              <a:off x="576" y="1104"/>
              <a:ext cx="4224"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65" name="Line 9"/>
            <p:cNvSpPr>
              <a:spLocks noChangeShapeType="1"/>
            </p:cNvSpPr>
            <p:nvPr/>
          </p:nvSpPr>
          <p:spPr bwMode="auto">
            <a:xfrm>
              <a:off x="576" y="1440"/>
              <a:ext cx="4224"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66" name="Text Box 10"/>
            <p:cNvSpPr txBox="1">
              <a:spLocks noChangeArrowheads="1"/>
            </p:cNvSpPr>
            <p:nvPr/>
          </p:nvSpPr>
          <p:spPr bwMode="auto">
            <a:xfrm>
              <a:off x="144" y="96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9867" name="Text Box 11"/>
            <p:cNvSpPr txBox="1">
              <a:spLocks noChangeArrowheads="1"/>
            </p:cNvSpPr>
            <p:nvPr/>
          </p:nvSpPr>
          <p:spPr bwMode="auto">
            <a:xfrm>
              <a:off x="144" y="1344"/>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9868" name="Line 12"/>
            <p:cNvSpPr>
              <a:spLocks noChangeShapeType="1"/>
            </p:cNvSpPr>
            <p:nvPr/>
          </p:nvSpPr>
          <p:spPr bwMode="auto">
            <a:xfrm>
              <a:off x="576" y="1632"/>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69" name="Text Box 13"/>
            <p:cNvSpPr txBox="1">
              <a:spLocks noChangeArrowheads="1"/>
            </p:cNvSpPr>
            <p:nvPr/>
          </p:nvSpPr>
          <p:spPr bwMode="auto">
            <a:xfrm>
              <a:off x="816"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9870" name="Line 14"/>
            <p:cNvSpPr>
              <a:spLocks noChangeShapeType="1"/>
            </p:cNvSpPr>
            <p:nvPr/>
          </p:nvSpPr>
          <p:spPr bwMode="auto">
            <a:xfrm>
              <a:off x="912"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1" name="Line 15"/>
            <p:cNvSpPr>
              <a:spLocks noChangeShapeType="1"/>
            </p:cNvSpPr>
            <p:nvPr/>
          </p:nvSpPr>
          <p:spPr bwMode="auto">
            <a:xfrm>
              <a:off x="2016"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2" name="Line 16"/>
            <p:cNvSpPr>
              <a:spLocks noChangeShapeType="1"/>
            </p:cNvSpPr>
            <p:nvPr/>
          </p:nvSpPr>
          <p:spPr bwMode="auto">
            <a:xfrm>
              <a:off x="3168"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3" name="Text Box 17"/>
            <p:cNvSpPr txBox="1">
              <a:spLocks noChangeArrowheads="1"/>
            </p:cNvSpPr>
            <p:nvPr/>
          </p:nvSpPr>
          <p:spPr bwMode="auto">
            <a:xfrm>
              <a:off x="1920"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9874" name="Text Box 18"/>
            <p:cNvSpPr txBox="1">
              <a:spLocks noChangeArrowheads="1"/>
            </p:cNvSpPr>
            <p:nvPr/>
          </p:nvSpPr>
          <p:spPr bwMode="auto">
            <a:xfrm>
              <a:off x="3024"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9875" name="Text Box 19"/>
            <p:cNvSpPr txBox="1">
              <a:spLocks noChangeArrowheads="1"/>
            </p:cNvSpPr>
            <p:nvPr/>
          </p:nvSpPr>
          <p:spPr bwMode="auto">
            <a:xfrm>
              <a:off x="4224" y="168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9876" name="Line 20"/>
            <p:cNvSpPr>
              <a:spLocks noChangeShapeType="1"/>
            </p:cNvSpPr>
            <p:nvPr/>
          </p:nvSpPr>
          <p:spPr bwMode="auto">
            <a:xfrm>
              <a:off x="4320" y="1584"/>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7" name="Line 21"/>
            <p:cNvSpPr>
              <a:spLocks noChangeShapeType="1"/>
            </p:cNvSpPr>
            <p:nvPr/>
          </p:nvSpPr>
          <p:spPr bwMode="auto">
            <a:xfrm>
              <a:off x="3792" y="672"/>
              <a:ext cx="0" cy="288"/>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8" name="Line 22"/>
            <p:cNvSpPr>
              <a:spLocks noChangeShapeType="1"/>
            </p:cNvSpPr>
            <p:nvPr/>
          </p:nvSpPr>
          <p:spPr bwMode="auto">
            <a:xfrm>
              <a:off x="3648" y="672"/>
              <a:ext cx="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79" name="Text Box 23"/>
            <p:cNvSpPr txBox="1">
              <a:spLocks noChangeArrowheads="1"/>
            </p:cNvSpPr>
            <p:nvPr/>
          </p:nvSpPr>
          <p:spPr bwMode="auto">
            <a:xfrm>
              <a:off x="3408" y="528"/>
              <a:ext cx="1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b="1">
                  <a:latin typeface="Arial" charset="0"/>
                  <a:cs typeface="Arial" charset="0"/>
                </a:rPr>
                <a:t>- 30min  + 30min  </a:t>
              </a:r>
            </a:p>
          </p:txBody>
        </p:sp>
        <p:sp>
          <p:nvSpPr>
            <p:cNvPr id="889880" name="Rectangle 24" descr="noir)"/>
            <p:cNvSpPr>
              <a:spLocks noChangeArrowheads="1"/>
            </p:cNvSpPr>
            <p:nvPr/>
          </p:nvSpPr>
          <p:spPr bwMode="auto">
            <a:xfrm>
              <a:off x="576" y="1104"/>
              <a:ext cx="4224" cy="336"/>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89881" name="Line 25"/>
          <p:cNvSpPr>
            <a:spLocks noChangeShapeType="1"/>
          </p:cNvSpPr>
          <p:nvPr/>
        </p:nvSpPr>
        <p:spPr bwMode="auto">
          <a:xfrm>
            <a:off x="990600" y="50292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82" name="Line 26"/>
          <p:cNvSpPr>
            <a:spLocks noChangeShapeType="1"/>
          </p:cNvSpPr>
          <p:nvPr/>
        </p:nvSpPr>
        <p:spPr bwMode="auto">
          <a:xfrm>
            <a:off x="990600" y="55626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83" name="Text Box 27"/>
          <p:cNvSpPr txBox="1">
            <a:spLocks noChangeArrowheads="1"/>
          </p:cNvSpPr>
          <p:nvPr/>
        </p:nvSpPr>
        <p:spPr bwMode="auto">
          <a:xfrm>
            <a:off x="247650" y="4800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89884" name="Text Box 28"/>
          <p:cNvSpPr txBox="1">
            <a:spLocks noChangeArrowheads="1"/>
          </p:cNvSpPr>
          <p:nvPr/>
        </p:nvSpPr>
        <p:spPr bwMode="auto">
          <a:xfrm>
            <a:off x="247650" y="54102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89885" name="Line 29"/>
          <p:cNvSpPr>
            <a:spLocks noChangeShapeType="1"/>
          </p:cNvSpPr>
          <p:nvPr/>
        </p:nvSpPr>
        <p:spPr bwMode="auto">
          <a:xfrm>
            <a:off x="6521450" y="4343400"/>
            <a:ext cx="0" cy="457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86" name="Line 30"/>
          <p:cNvSpPr>
            <a:spLocks noChangeShapeType="1"/>
          </p:cNvSpPr>
          <p:nvPr/>
        </p:nvSpPr>
        <p:spPr bwMode="auto">
          <a:xfrm>
            <a:off x="6273800" y="4343400"/>
            <a:ext cx="4953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87" name="Text Box 31"/>
          <p:cNvSpPr txBox="1">
            <a:spLocks noChangeArrowheads="1"/>
          </p:cNvSpPr>
          <p:nvPr/>
        </p:nvSpPr>
        <p:spPr bwMode="auto">
          <a:xfrm>
            <a:off x="5861050" y="4114800"/>
            <a:ext cx="2146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b="1">
                <a:latin typeface="Arial" charset="0"/>
                <a:cs typeface="Arial" charset="0"/>
              </a:rPr>
              <a:t>- 30min  + 30min  </a:t>
            </a:r>
          </a:p>
        </p:txBody>
      </p:sp>
      <p:sp>
        <p:nvSpPr>
          <p:cNvPr id="889888" name="Rectangle 32" descr="noir)"/>
          <p:cNvSpPr>
            <a:spLocks noChangeArrowheads="1"/>
          </p:cNvSpPr>
          <p:nvPr/>
        </p:nvSpPr>
        <p:spPr bwMode="auto">
          <a:xfrm>
            <a:off x="990600" y="5029200"/>
            <a:ext cx="7264400" cy="533400"/>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889" name="Oval 33"/>
          <p:cNvSpPr>
            <a:spLocks noChangeArrowheads="1"/>
          </p:cNvSpPr>
          <p:nvPr/>
        </p:nvSpPr>
        <p:spPr bwMode="auto">
          <a:xfrm>
            <a:off x="1568450" y="42672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890" name="Oval 34"/>
          <p:cNvSpPr>
            <a:spLocks noChangeArrowheads="1"/>
          </p:cNvSpPr>
          <p:nvPr/>
        </p:nvSpPr>
        <p:spPr bwMode="auto">
          <a:xfrm>
            <a:off x="3467100" y="42672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891" name="Oval 35"/>
          <p:cNvSpPr>
            <a:spLocks noChangeArrowheads="1"/>
          </p:cNvSpPr>
          <p:nvPr/>
        </p:nvSpPr>
        <p:spPr bwMode="auto">
          <a:xfrm>
            <a:off x="5448300" y="42672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892" name="Rectangle 36"/>
          <p:cNvSpPr>
            <a:spLocks noChangeArrowheads="1"/>
          </p:cNvSpPr>
          <p:nvPr/>
        </p:nvSpPr>
        <p:spPr bwMode="auto">
          <a:xfrm>
            <a:off x="990600" y="55626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89893" name="Group 37"/>
          <p:cNvGrpSpPr>
            <a:grpSpLocks/>
          </p:cNvGrpSpPr>
          <p:nvPr/>
        </p:nvGrpSpPr>
        <p:grpSpPr bwMode="auto">
          <a:xfrm>
            <a:off x="990600" y="5791200"/>
            <a:ext cx="7594600" cy="457200"/>
            <a:chOff x="576" y="3072"/>
            <a:chExt cx="4416" cy="288"/>
          </a:xfrm>
        </p:grpSpPr>
        <p:sp>
          <p:nvSpPr>
            <p:cNvPr id="889894" name="Line 38"/>
            <p:cNvSpPr>
              <a:spLocks noChangeShapeType="1"/>
            </p:cNvSpPr>
            <p:nvPr/>
          </p:nvSpPr>
          <p:spPr bwMode="auto">
            <a:xfrm>
              <a:off x="576" y="3120"/>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95" name="Text Box 39"/>
            <p:cNvSpPr txBox="1">
              <a:spLocks noChangeArrowheads="1"/>
            </p:cNvSpPr>
            <p:nvPr/>
          </p:nvSpPr>
          <p:spPr bwMode="auto">
            <a:xfrm>
              <a:off x="816"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89896" name="Line 40"/>
            <p:cNvSpPr>
              <a:spLocks noChangeShapeType="1"/>
            </p:cNvSpPr>
            <p:nvPr/>
          </p:nvSpPr>
          <p:spPr bwMode="auto">
            <a:xfrm>
              <a:off x="912"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97" name="Line 41"/>
            <p:cNvSpPr>
              <a:spLocks noChangeShapeType="1"/>
            </p:cNvSpPr>
            <p:nvPr/>
          </p:nvSpPr>
          <p:spPr bwMode="auto">
            <a:xfrm>
              <a:off x="2016"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98" name="Line 42"/>
            <p:cNvSpPr>
              <a:spLocks noChangeShapeType="1"/>
            </p:cNvSpPr>
            <p:nvPr/>
          </p:nvSpPr>
          <p:spPr bwMode="auto">
            <a:xfrm>
              <a:off x="3168"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899" name="Text Box 43"/>
            <p:cNvSpPr txBox="1">
              <a:spLocks noChangeArrowheads="1"/>
            </p:cNvSpPr>
            <p:nvPr/>
          </p:nvSpPr>
          <p:spPr bwMode="auto">
            <a:xfrm>
              <a:off x="1920"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89900" name="Text Box 44"/>
            <p:cNvSpPr txBox="1">
              <a:spLocks noChangeArrowheads="1"/>
            </p:cNvSpPr>
            <p:nvPr/>
          </p:nvSpPr>
          <p:spPr bwMode="auto">
            <a:xfrm>
              <a:off x="3024"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89901" name="Text Box 45"/>
            <p:cNvSpPr txBox="1">
              <a:spLocks noChangeArrowheads="1"/>
            </p:cNvSpPr>
            <p:nvPr/>
          </p:nvSpPr>
          <p:spPr bwMode="auto">
            <a:xfrm>
              <a:off x="4224"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89902" name="Line 46"/>
            <p:cNvSpPr>
              <a:spLocks noChangeShapeType="1"/>
            </p:cNvSpPr>
            <p:nvPr/>
          </p:nvSpPr>
          <p:spPr bwMode="auto">
            <a:xfrm>
              <a:off x="4320"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89903" name="Line 47"/>
          <p:cNvSpPr>
            <a:spLocks noChangeShapeType="1"/>
          </p:cNvSpPr>
          <p:nvPr/>
        </p:nvSpPr>
        <p:spPr bwMode="auto">
          <a:xfrm>
            <a:off x="1568450" y="38100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904" name="Text Box 48"/>
          <p:cNvSpPr txBox="1">
            <a:spLocks noChangeArrowheads="1"/>
          </p:cNvSpPr>
          <p:nvPr/>
        </p:nvSpPr>
        <p:spPr bwMode="auto">
          <a:xfrm>
            <a:off x="1568450" y="3429000"/>
            <a:ext cx="2146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APIDRA  NOVORAPID HUMALOG</a:t>
            </a:r>
          </a:p>
        </p:txBody>
      </p:sp>
      <p:sp>
        <p:nvSpPr>
          <p:cNvPr id="889905" name="Line 49"/>
          <p:cNvSpPr>
            <a:spLocks noChangeShapeType="1"/>
          </p:cNvSpPr>
          <p:nvPr/>
        </p:nvSpPr>
        <p:spPr bwMode="auto">
          <a:xfrm>
            <a:off x="3632200" y="38100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906" name="Line 50"/>
          <p:cNvSpPr>
            <a:spLocks noChangeShapeType="1"/>
          </p:cNvSpPr>
          <p:nvPr/>
        </p:nvSpPr>
        <p:spPr bwMode="auto">
          <a:xfrm>
            <a:off x="5613400" y="38100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9907" name="Rectangle 51"/>
          <p:cNvSpPr>
            <a:spLocks noChangeArrowheads="1"/>
          </p:cNvSpPr>
          <p:nvPr/>
        </p:nvSpPr>
        <p:spPr bwMode="auto">
          <a:xfrm>
            <a:off x="247650" y="685800"/>
            <a:ext cx="9493250" cy="2514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908" name="Rectangle 52"/>
          <p:cNvSpPr>
            <a:spLocks noChangeArrowheads="1"/>
          </p:cNvSpPr>
          <p:nvPr/>
        </p:nvSpPr>
        <p:spPr bwMode="auto">
          <a:xfrm>
            <a:off x="200025" y="3429000"/>
            <a:ext cx="9493250" cy="2971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9909" name="Text Box 53"/>
          <p:cNvSpPr txBox="1">
            <a:spLocks noChangeArrowheads="1"/>
          </p:cNvSpPr>
          <p:nvPr/>
        </p:nvSpPr>
        <p:spPr bwMode="auto">
          <a:xfrm>
            <a:off x="6273800" y="3810000"/>
            <a:ext cx="214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LANTUS ou LEVEMIR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numéro de diapositive 2"/>
          <p:cNvSpPr>
            <a:spLocks noGrp="1"/>
          </p:cNvSpPr>
          <p:nvPr>
            <p:ph type="sldNum" sz="quarter" idx="11"/>
          </p:nvPr>
        </p:nvSpPr>
        <p:spPr/>
        <p:txBody>
          <a:bodyPr/>
          <a:lstStyle/>
          <a:p>
            <a:fld id="{AFB1AD91-E49F-47E0-BF37-35D5344F85A4}" type="slidenum">
              <a:rPr lang="fr-FR" altLang="fr-FR"/>
              <a:pPr/>
              <a:t>25</a:t>
            </a:fld>
            <a:endParaRPr lang="fr-FR" altLang="fr-FR"/>
          </a:p>
        </p:txBody>
      </p:sp>
      <p:sp useBgFill="1">
        <p:nvSpPr>
          <p:cNvPr id="919554" name="Rectangle 2"/>
          <p:cNvSpPr>
            <a:spLocks noChangeArrowheads="1"/>
          </p:cNvSpPr>
          <p:nvPr/>
        </p:nvSpPr>
        <p:spPr bwMode="auto">
          <a:xfrm>
            <a:off x="4922838" y="-12700"/>
            <a:ext cx="0" cy="3651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endParaRPr lang="en-US" altLang="fr-FR" sz="2400">
              <a:latin typeface="Arial Black" pitchFamily="34" charset="0"/>
            </a:endParaRPr>
          </a:p>
        </p:txBody>
      </p:sp>
      <p:sp>
        <p:nvSpPr>
          <p:cNvPr id="919555" name="Rectangle 3"/>
          <p:cNvSpPr>
            <a:spLocks noChangeArrowheads="1"/>
          </p:cNvSpPr>
          <p:nvPr/>
        </p:nvSpPr>
        <p:spPr bwMode="auto">
          <a:xfrm>
            <a:off x="2363788" y="457200"/>
            <a:ext cx="4594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600" b="1">
                <a:solidFill>
                  <a:srgbClr val="FFFFFF"/>
                </a:solidFill>
                <a:latin typeface="Arial Narrow" pitchFamily="34" charset="0"/>
              </a:rPr>
              <a:t>Cinétique des principales insulines </a:t>
            </a:r>
            <a:endParaRPr lang="fr-FR" altLang="fr-FR" sz="2400" b="1">
              <a:latin typeface="Arial Narrow" pitchFamily="34" charset="0"/>
            </a:endParaRPr>
          </a:p>
        </p:txBody>
      </p:sp>
      <p:sp>
        <p:nvSpPr>
          <p:cNvPr id="919556" name="Rectangle 4"/>
          <p:cNvSpPr>
            <a:spLocks noChangeArrowheads="1"/>
          </p:cNvSpPr>
          <p:nvPr/>
        </p:nvSpPr>
        <p:spPr bwMode="auto">
          <a:xfrm>
            <a:off x="1265238" y="4529138"/>
            <a:ext cx="20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400">
                <a:solidFill>
                  <a:srgbClr val="062A5E"/>
                </a:solidFill>
                <a:latin typeface="Arial Black" pitchFamily="34" charset="0"/>
              </a:rPr>
              <a:t>  </a:t>
            </a:r>
            <a:endParaRPr lang="fr-FR" altLang="fr-FR" sz="2400">
              <a:latin typeface="Times" pitchFamily="18" charset="0"/>
            </a:endParaRPr>
          </a:p>
        </p:txBody>
      </p:sp>
      <p:sp>
        <p:nvSpPr>
          <p:cNvPr id="919557" name="Text Box 5"/>
          <p:cNvSpPr txBox="1">
            <a:spLocks noChangeArrowheads="1"/>
          </p:cNvSpPr>
          <p:nvPr/>
        </p:nvSpPr>
        <p:spPr bwMode="auto">
          <a:xfrm>
            <a:off x="0" y="6280150"/>
            <a:ext cx="5603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fld id="{E1CD28EE-76D8-401E-8704-FEF5F15248A8}" type="slidenum">
              <a:rPr lang="fr-FR" altLang="fr-FR" sz="1200">
                <a:latin typeface="Arial" charset="0"/>
              </a:rPr>
              <a:pPr algn="ctr" eaLnBrk="0" hangingPunct="0">
                <a:spcBef>
                  <a:spcPct val="50000"/>
                </a:spcBef>
              </a:pPr>
              <a:t>25</a:t>
            </a:fld>
            <a:endParaRPr lang="fr-FR" altLang="fr-FR" sz="1400" b="1">
              <a:latin typeface="Arial" charset="0"/>
            </a:endParaRPr>
          </a:p>
        </p:txBody>
      </p:sp>
      <p:grpSp>
        <p:nvGrpSpPr>
          <p:cNvPr id="919558" name="Group 6"/>
          <p:cNvGrpSpPr>
            <a:grpSpLocks/>
          </p:cNvGrpSpPr>
          <p:nvPr/>
        </p:nvGrpSpPr>
        <p:grpSpPr bwMode="auto">
          <a:xfrm>
            <a:off x="1962150" y="1749425"/>
            <a:ext cx="2532063" cy="2039938"/>
            <a:chOff x="1141" y="1102"/>
            <a:chExt cx="1472" cy="1285"/>
          </a:xfrm>
        </p:grpSpPr>
        <p:sp>
          <p:nvSpPr>
            <p:cNvPr id="919559" name="Rectangle 7"/>
            <p:cNvSpPr>
              <a:spLocks noChangeArrowheads="1"/>
            </p:cNvSpPr>
            <p:nvPr/>
          </p:nvSpPr>
          <p:spPr bwMode="auto">
            <a:xfrm>
              <a:off x="1496" y="1102"/>
              <a:ext cx="75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fr-FR" altLang="fr-FR" sz="2200" b="1">
                  <a:solidFill>
                    <a:srgbClr val="062A5E"/>
                  </a:solidFill>
                  <a:latin typeface="Arial" charset="0"/>
                </a:rPr>
                <a:t> </a:t>
              </a:r>
              <a:r>
                <a:rPr lang="fr-FR" altLang="fr-FR" sz="2200" b="1">
                  <a:solidFill>
                    <a:schemeClr val="folHlink"/>
                  </a:solidFill>
                  <a:latin typeface="Arial" charset="0"/>
                </a:rPr>
                <a:t>Rapides</a:t>
              </a:r>
            </a:p>
          </p:txBody>
        </p:sp>
        <p:grpSp>
          <p:nvGrpSpPr>
            <p:cNvPr id="919560" name="Group 8"/>
            <p:cNvGrpSpPr>
              <a:grpSpLocks/>
            </p:cNvGrpSpPr>
            <p:nvPr/>
          </p:nvGrpSpPr>
          <p:grpSpPr bwMode="auto">
            <a:xfrm>
              <a:off x="1414" y="2200"/>
              <a:ext cx="834" cy="45"/>
              <a:chOff x="1414" y="2200"/>
              <a:chExt cx="834" cy="45"/>
            </a:xfrm>
          </p:grpSpPr>
          <p:sp>
            <p:nvSpPr>
              <p:cNvPr id="919561" name="Line 9"/>
              <p:cNvSpPr>
                <a:spLocks noChangeShapeType="1"/>
              </p:cNvSpPr>
              <p:nvPr/>
            </p:nvSpPr>
            <p:spPr bwMode="auto">
              <a:xfrm>
                <a:off x="1414" y="2200"/>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62" name="Line 10"/>
              <p:cNvSpPr>
                <a:spLocks noChangeShapeType="1"/>
              </p:cNvSpPr>
              <p:nvPr/>
            </p:nvSpPr>
            <p:spPr bwMode="auto">
              <a:xfrm>
                <a:off x="2248" y="2200"/>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19563" name="Freeform 11"/>
            <p:cNvSpPr>
              <a:spLocks/>
            </p:cNvSpPr>
            <p:nvPr/>
          </p:nvSpPr>
          <p:spPr bwMode="auto">
            <a:xfrm>
              <a:off x="1360" y="1448"/>
              <a:ext cx="1056" cy="800"/>
            </a:xfrm>
            <a:custGeom>
              <a:avLst/>
              <a:gdLst>
                <a:gd name="T0" fmla="*/ 0 w 1056"/>
                <a:gd name="T1" fmla="*/ 0 h 752"/>
                <a:gd name="T2" fmla="*/ 0 w 1056"/>
                <a:gd name="T3" fmla="*/ 752 h 752"/>
                <a:gd name="T4" fmla="*/ 1056 w 1056"/>
                <a:gd name="T5" fmla="*/ 752 h 752"/>
              </a:gdLst>
              <a:ahLst/>
              <a:cxnLst>
                <a:cxn ang="0">
                  <a:pos x="T0" y="T1"/>
                </a:cxn>
                <a:cxn ang="0">
                  <a:pos x="T2" y="T3"/>
                </a:cxn>
                <a:cxn ang="0">
                  <a:pos x="T4" y="T5"/>
                </a:cxn>
              </a:cxnLst>
              <a:rect l="0" t="0" r="r" b="b"/>
              <a:pathLst>
                <a:path w="1056" h="752">
                  <a:moveTo>
                    <a:pt x="0" y="0"/>
                  </a:moveTo>
                  <a:lnTo>
                    <a:pt x="0" y="752"/>
                  </a:lnTo>
                  <a:lnTo>
                    <a:pt x="1056" y="75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64" name="Freeform 12"/>
            <p:cNvSpPr>
              <a:spLocks/>
            </p:cNvSpPr>
            <p:nvPr/>
          </p:nvSpPr>
          <p:spPr bwMode="auto">
            <a:xfrm>
              <a:off x="1416" y="1448"/>
              <a:ext cx="832" cy="800"/>
            </a:xfrm>
            <a:custGeom>
              <a:avLst/>
              <a:gdLst>
                <a:gd name="T0" fmla="*/ 0 w 832"/>
                <a:gd name="T1" fmla="*/ 800 h 800"/>
                <a:gd name="T2" fmla="*/ 40 w 832"/>
                <a:gd name="T3" fmla="*/ 744 h 800"/>
                <a:gd name="T4" fmla="*/ 104 w 832"/>
                <a:gd name="T5" fmla="*/ 520 h 800"/>
                <a:gd name="T6" fmla="*/ 205 w 832"/>
                <a:gd name="T7" fmla="*/ 64 h 800"/>
                <a:gd name="T8" fmla="*/ 280 w 832"/>
                <a:gd name="T9" fmla="*/ 0 h 800"/>
                <a:gd name="T10" fmla="*/ 320 w 832"/>
                <a:gd name="T11" fmla="*/ 16 h 800"/>
                <a:gd name="T12" fmla="*/ 360 w 832"/>
                <a:gd name="T13" fmla="*/ 48 h 800"/>
                <a:gd name="T14" fmla="*/ 416 w 832"/>
                <a:gd name="T15" fmla="*/ 264 h 800"/>
                <a:gd name="T16" fmla="*/ 488 w 832"/>
                <a:gd name="T17" fmla="*/ 416 h 800"/>
                <a:gd name="T18" fmla="*/ 544 w 832"/>
                <a:gd name="T19" fmla="*/ 512 h 800"/>
                <a:gd name="T20" fmla="*/ 624 w 832"/>
                <a:gd name="T21" fmla="*/ 616 h 800"/>
                <a:gd name="T22" fmla="*/ 752 w 832"/>
                <a:gd name="T23" fmla="*/ 736 h 800"/>
                <a:gd name="T24" fmla="*/ 800 w 832"/>
                <a:gd name="T25" fmla="*/ 768 h 800"/>
                <a:gd name="T26" fmla="*/ 832 w 832"/>
                <a:gd name="T27"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 h="800">
                  <a:moveTo>
                    <a:pt x="0" y="800"/>
                  </a:moveTo>
                  <a:lnTo>
                    <a:pt x="40" y="744"/>
                  </a:lnTo>
                  <a:lnTo>
                    <a:pt x="104" y="520"/>
                  </a:lnTo>
                  <a:lnTo>
                    <a:pt x="205" y="64"/>
                  </a:lnTo>
                  <a:lnTo>
                    <a:pt x="280" y="0"/>
                  </a:lnTo>
                  <a:lnTo>
                    <a:pt x="320" y="16"/>
                  </a:lnTo>
                  <a:lnTo>
                    <a:pt x="360" y="48"/>
                  </a:lnTo>
                  <a:lnTo>
                    <a:pt x="416" y="264"/>
                  </a:lnTo>
                  <a:lnTo>
                    <a:pt x="488" y="416"/>
                  </a:lnTo>
                  <a:lnTo>
                    <a:pt x="544" y="512"/>
                  </a:lnTo>
                  <a:lnTo>
                    <a:pt x="624" y="616"/>
                  </a:lnTo>
                  <a:lnTo>
                    <a:pt x="752" y="736"/>
                  </a:lnTo>
                  <a:lnTo>
                    <a:pt x="800" y="768"/>
                  </a:lnTo>
                  <a:lnTo>
                    <a:pt x="832" y="800"/>
                  </a:lnTo>
                </a:path>
              </a:pathLst>
            </a:custGeom>
            <a:solidFill>
              <a:srgbClr val="F80836"/>
            </a:solidFill>
            <a:ln w="19050" cap="flat" cmpd="sng">
              <a:solidFill>
                <a:srgbClr val="DE062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65" name="Text Box 13"/>
            <p:cNvSpPr txBox="1">
              <a:spLocks noChangeArrowheads="1"/>
            </p:cNvSpPr>
            <p:nvPr/>
          </p:nvSpPr>
          <p:spPr bwMode="auto">
            <a:xfrm>
              <a:off x="1141" y="2272"/>
              <a:ext cx="63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fr-FR" altLang="fr-FR" sz="1200" b="1">
                  <a:latin typeface="Arial" charset="0"/>
                </a:rPr>
                <a:t>15 à 30 min</a:t>
              </a:r>
            </a:p>
          </p:txBody>
        </p:sp>
        <p:sp>
          <p:nvSpPr>
            <p:cNvPr id="919566" name="Text Box 14"/>
            <p:cNvSpPr txBox="1">
              <a:spLocks noChangeArrowheads="1"/>
            </p:cNvSpPr>
            <p:nvPr/>
          </p:nvSpPr>
          <p:spPr bwMode="auto">
            <a:xfrm>
              <a:off x="2101" y="2272"/>
              <a:ext cx="51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spcBef>
                  <a:spcPct val="50000"/>
                </a:spcBef>
              </a:pPr>
              <a:r>
                <a:rPr lang="fr-FR" altLang="fr-FR" sz="1200" b="1">
                  <a:latin typeface="Arial" charset="0"/>
                </a:rPr>
                <a:t>4 à 6 heures</a:t>
              </a:r>
            </a:p>
          </p:txBody>
        </p:sp>
      </p:grpSp>
      <p:grpSp>
        <p:nvGrpSpPr>
          <p:cNvPr id="919567" name="Group 15"/>
          <p:cNvGrpSpPr>
            <a:grpSpLocks/>
          </p:cNvGrpSpPr>
          <p:nvPr/>
        </p:nvGrpSpPr>
        <p:grpSpPr bwMode="auto">
          <a:xfrm>
            <a:off x="6248400" y="1752600"/>
            <a:ext cx="3305175" cy="2011363"/>
            <a:chOff x="3712" y="1104"/>
            <a:chExt cx="1921" cy="1267"/>
          </a:xfrm>
        </p:grpSpPr>
        <p:sp>
          <p:nvSpPr>
            <p:cNvPr id="919568" name="Rectangle 16"/>
            <p:cNvSpPr>
              <a:spLocks noChangeArrowheads="1"/>
            </p:cNvSpPr>
            <p:nvPr/>
          </p:nvSpPr>
          <p:spPr bwMode="auto">
            <a:xfrm>
              <a:off x="4000" y="1104"/>
              <a:ext cx="160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200" b="1">
                  <a:solidFill>
                    <a:schemeClr val="folHlink"/>
                  </a:solidFill>
                  <a:latin typeface="Arial" charset="0"/>
                </a:rPr>
                <a:t>Intermédiaires (NPH)</a:t>
              </a:r>
            </a:p>
          </p:txBody>
        </p:sp>
        <p:sp>
          <p:nvSpPr>
            <p:cNvPr id="919569" name="Freeform 17"/>
            <p:cNvSpPr>
              <a:spLocks/>
            </p:cNvSpPr>
            <p:nvPr/>
          </p:nvSpPr>
          <p:spPr bwMode="auto">
            <a:xfrm>
              <a:off x="3904" y="1448"/>
              <a:ext cx="1358" cy="752"/>
            </a:xfrm>
            <a:custGeom>
              <a:avLst/>
              <a:gdLst>
                <a:gd name="T0" fmla="*/ 0 w 1056"/>
                <a:gd name="T1" fmla="*/ 0 h 752"/>
                <a:gd name="T2" fmla="*/ 0 w 1056"/>
                <a:gd name="T3" fmla="*/ 752 h 752"/>
                <a:gd name="T4" fmla="*/ 1056 w 1056"/>
                <a:gd name="T5" fmla="*/ 752 h 752"/>
              </a:gdLst>
              <a:ahLst/>
              <a:cxnLst>
                <a:cxn ang="0">
                  <a:pos x="T0" y="T1"/>
                </a:cxn>
                <a:cxn ang="0">
                  <a:pos x="T2" y="T3"/>
                </a:cxn>
                <a:cxn ang="0">
                  <a:pos x="T4" y="T5"/>
                </a:cxn>
              </a:cxnLst>
              <a:rect l="0" t="0" r="r" b="b"/>
              <a:pathLst>
                <a:path w="1056" h="752">
                  <a:moveTo>
                    <a:pt x="0" y="0"/>
                  </a:moveTo>
                  <a:lnTo>
                    <a:pt x="0" y="752"/>
                  </a:lnTo>
                  <a:lnTo>
                    <a:pt x="1056" y="75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70" name="Text Box 18"/>
            <p:cNvSpPr txBox="1">
              <a:spLocks noChangeArrowheads="1"/>
            </p:cNvSpPr>
            <p:nvPr/>
          </p:nvSpPr>
          <p:spPr bwMode="auto">
            <a:xfrm>
              <a:off x="3712" y="2256"/>
              <a:ext cx="3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spcBef>
                  <a:spcPct val="50000"/>
                </a:spcBef>
              </a:pPr>
              <a:r>
                <a:rPr lang="fr-FR" altLang="fr-FR" sz="1200" b="1">
                  <a:latin typeface="Arial" charset="0"/>
                </a:rPr>
                <a:t>1 heure</a:t>
              </a:r>
            </a:p>
          </p:txBody>
        </p:sp>
        <p:sp>
          <p:nvSpPr>
            <p:cNvPr id="919571" name="Text Box 19"/>
            <p:cNvSpPr txBox="1">
              <a:spLocks noChangeArrowheads="1"/>
            </p:cNvSpPr>
            <p:nvPr/>
          </p:nvSpPr>
          <p:spPr bwMode="auto">
            <a:xfrm>
              <a:off x="4936" y="2256"/>
              <a:ext cx="697"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fr-FR" altLang="fr-FR" sz="1200" b="1">
                  <a:latin typeface="Arial" charset="0"/>
                </a:rPr>
                <a:t>12 à 14 heures</a:t>
              </a:r>
            </a:p>
          </p:txBody>
        </p:sp>
        <p:sp>
          <p:nvSpPr>
            <p:cNvPr id="919572" name="Line 20"/>
            <p:cNvSpPr>
              <a:spLocks noChangeShapeType="1"/>
            </p:cNvSpPr>
            <p:nvPr/>
          </p:nvSpPr>
          <p:spPr bwMode="auto">
            <a:xfrm>
              <a:off x="3957" y="2155"/>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73" name="Line 21"/>
            <p:cNvSpPr>
              <a:spLocks noChangeShapeType="1"/>
            </p:cNvSpPr>
            <p:nvPr/>
          </p:nvSpPr>
          <p:spPr bwMode="auto">
            <a:xfrm>
              <a:off x="5192" y="2155"/>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74" name="Freeform 22"/>
            <p:cNvSpPr>
              <a:spLocks/>
            </p:cNvSpPr>
            <p:nvPr/>
          </p:nvSpPr>
          <p:spPr bwMode="auto">
            <a:xfrm>
              <a:off x="3960" y="1640"/>
              <a:ext cx="1240" cy="560"/>
            </a:xfrm>
            <a:custGeom>
              <a:avLst/>
              <a:gdLst>
                <a:gd name="T0" fmla="*/ 0 w 1240"/>
                <a:gd name="T1" fmla="*/ 560 h 560"/>
                <a:gd name="T2" fmla="*/ 64 w 1240"/>
                <a:gd name="T3" fmla="*/ 408 h 560"/>
                <a:gd name="T4" fmla="*/ 136 w 1240"/>
                <a:gd name="T5" fmla="*/ 211 h 560"/>
                <a:gd name="T6" fmla="*/ 244 w 1240"/>
                <a:gd name="T7" fmla="*/ 24 h 560"/>
                <a:gd name="T8" fmla="*/ 333 w 1240"/>
                <a:gd name="T9" fmla="*/ 0 h 560"/>
                <a:gd name="T10" fmla="*/ 432 w 1240"/>
                <a:gd name="T11" fmla="*/ 48 h 560"/>
                <a:gd name="T12" fmla="*/ 480 w 1240"/>
                <a:gd name="T13" fmla="*/ 112 h 560"/>
                <a:gd name="T14" fmla="*/ 552 w 1240"/>
                <a:gd name="T15" fmla="*/ 184 h 560"/>
                <a:gd name="T16" fmla="*/ 704 w 1240"/>
                <a:gd name="T17" fmla="*/ 320 h 560"/>
                <a:gd name="T18" fmla="*/ 920 w 1240"/>
                <a:gd name="T19" fmla="*/ 456 h 560"/>
                <a:gd name="T20" fmla="*/ 1240 w 1240"/>
                <a:gd name="T21"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0" h="560">
                  <a:moveTo>
                    <a:pt x="0" y="560"/>
                  </a:moveTo>
                  <a:lnTo>
                    <a:pt x="64" y="408"/>
                  </a:lnTo>
                  <a:lnTo>
                    <a:pt x="136" y="211"/>
                  </a:lnTo>
                  <a:lnTo>
                    <a:pt x="244" y="24"/>
                  </a:lnTo>
                  <a:lnTo>
                    <a:pt x="333" y="0"/>
                  </a:lnTo>
                  <a:lnTo>
                    <a:pt x="432" y="48"/>
                  </a:lnTo>
                  <a:lnTo>
                    <a:pt x="480" y="112"/>
                  </a:lnTo>
                  <a:lnTo>
                    <a:pt x="552" y="184"/>
                  </a:lnTo>
                  <a:lnTo>
                    <a:pt x="704" y="320"/>
                  </a:lnTo>
                  <a:lnTo>
                    <a:pt x="920" y="456"/>
                  </a:lnTo>
                  <a:lnTo>
                    <a:pt x="1240" y="552"/>
                  </a:lnTo>
                </a:path>
              </a:pathLst>
            </a:custGeom>
            <a:solidFill>
              <a:srgbClr val="F80836"/>
            </a:solidFill>
            <a:ln w="12700" cap="flat" cmpd="sng">
              <a:solidFill>
                <a:srgbClr val="DE062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19575" name="Group 23"/>
          <p:cNvGrpSpPr>
            <a:grpSpLocks/>
          </p:cNvGrpSpPr>
          <p:nvPr/>
        </p:nvGrpSpPr>
        <p:grpSpPr bwMode="auto">
          <a:xfrm>
            <a:off x="1801813" y="4219575"/>
            <a:ext cx="2673350" cy="1995488"/>
            <a:chOff x="1048" y="2658"/>
            <a:chExt cx="1554" cy="1257"/>
          </a:xfrm>
        </p:grpSpPr>
        <p:sp>
          <p:nvSpPr>
            <p:cNvPr id="919576" name="Rectangle 24"/>
            <p:cNvSpPr>
              <a:spLocks noChangeArrowheads="1"/>
            </p:cNvSpPr>
            <p:nvPr/>
          </p:nvSpPr>
          <p:spPr bwMode="auto">
            <a:xfrm>
              <a:off x="1048" y="2658"/>
              <a:ext cx="15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400" b="1">
                  <a:solidFill>
                    <a:srgbClr val="062A5E"/>
                  </a:solidFill>
                  <a:latin typeface="Arial" charset="0"/>
                </a:rPr>
                <a:t>  </a:t>
              </a:r>
              <a:r>
                <a:rPr lang="fr-FR" altLang="fr-FR" sz="2200" b="1">
                  <a:solidFill>
                    <a:schemeClr val="folHlink"/>
                  </a:solidFill>
                  <a:latin typeface="Arial" charset="0"/>
                </a:rPr>
                <a:t>Analogues rapides</a:t>
              </a:r>
            </a:p>
          </p:txBody>
        </p:sp>
        <p:sp>
          <p:nvSpPr>
            <p:cNvPr id="919577" name="Freeform 25"/>
            <p:cNvSpPr>
              <a:spLocks/>
            </p:cNvSpPr>
            <p:nvPr/>
          </p:nvSpPr>
          <p:spPr bwMode="auto">
            <a:xfrm>
              <a:off x="1304" y="2968"/>
              <a:ext cx="1056" cy="800"/>
            </a:xfrm>
            <a:custGeom>
              <a:avLst/>
              <a:gdLst>
                <a:gd name="T0" fmla="*/ 0 w 1056"/>
                <a:gd name="T1" fmla="*/ 0 h 752"/>
                <a:gd name="T2" fmla="*/ 0 w 1056"/>
                <a:gd name="T3" fmla="*/ 752 h 752"/>
                <a:gd name="T4" fmla="*/ 1056 w 1056"/>
                <a:gd name="T5" fmla="*/ 752 h 752"/>
              </a:gdLst>
              <a:ahLst/>
              <a:cxnLst>
                <a:cxn ang="0">
                  <a:pos x="T0" y="T1"/>
                </a:cxn>
                <a:cxn ang="0">
                  <a:pos x="T2" y="T3"/>
                </a:cxn>
                <a:cxn ang="0">
                  <a:pos x="T4" y="T5"/>
                </a:cxn>
              </a:cxnLst>
              <a:rect l="0" t="0" r="r" b="b"/>
              <a:pathLst>
                <a:path w="1056" h="752">
                  <a:moveTo>
                    <a:pt x="0" y="0"/>
                  </a:moveTo>
                  <a:lnTo>
                    <a:pt x="0" y="752"/>
                  </a:lnTo>
                  <a:lnTo>
                    <a:pt x="1056" y="75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78" name="Text Box 26"/>
            <p:cNvSpPr txBox="1">
              <a:spLocks noChangeArrowheads="1"/>
            </p:cNvSpPr>
            <p:nvPr/>
          </p:nvSpPr>
          <p:spPr bwMode="auto">
            <a:xfrm>
              <a:off x="1720" y="3800"/>
              <a:ext cx="647"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fr-FR" altLang="fr-FR" sz="1200" b="1">
                  <a:latin typeface="Arial" charset="0"/>
                </a:rPr>
                <a:t>3 à 4 heures</a:t>
              </a:r>
            </a:p>
          </p:txBody>
        </p:sp>
        <p:sp>
          <p:nvSpPr>
            <p:cNvPr id="919579" name="Freeform 27"/>
            <p:cNvSpPr>
              <a:spLocks/>
            </p:cNvSpPr>
            <p:nvPr/>
          </p:nvSpPr>
          <p:spPr bwMode="auto">
            <a:xfrm>
              <a:off x="1312" y="3104"/>
              <a:ext cx="464" cy="664"/>
            </a:xfrm>
            <a:custGeom>
              <a:avLst/>
              <a:gdLst>
                <a:gd name="T0" fmla="*/ 0 w 448"/>
                <a:gd name="T1" fmla="*/ 664 h 664"/>
                <a:gd name="T2" fmla="*/ 48 w 448"/>
                <a:gd name="T3" fmla="*/ 485 h 664"/>
                <a:gd name="T4" fmla="*/ 64 w 448"/>
                <a:gd name="T5" fmla="*/ 160 h 664"/>
                <a:gd name="T6" fmla="*/ 72 w 448"/>
                <a:gd name="T7" fmla="*/ 70 h 664"/>
                <a:gd name="T8" fmla="*/ 112 w 448"/>
                <a:gd name="T9" fmla="*/ 1 h 664"/>
                <a:gd name="T10" fmla="*/ 168 w 448"/>
                <a:gd name="T11" fmla="*/ 0 h 664"/>
                <a:gd name="T12" fmla="*/ 216 w 448"/>
                <a:gd name="T13" fmla="*/ 88 h 664"/>
                <a:gd name="T14" fmla="*/ 240 w 448"/>
                <a:gd name="T15" fmla="*/ 168 h 664"/>
                <a:gd name="T16" fmla="*/ 264 w 448"/>
                <a:gd name="T17" fmla="*/ 257 h 664"/>
                <a:gd name="T18" fmla="*/ 328 w 448"/>
                <a:gd name="T19" fmla="*/ 392 h 664"/>
                <a:gd name="T20" fmla="*/ 448 w 448"/>
                <a:gd name="T21" fmla="*/ 65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664">
                  <a:moveTo>
                    <a:pt x="0" y="664"/>
                  </a:moveTo>
                  <a:lnTo>
                    <a:pt x="48" y="485"/>
                  </a:lnTo>
                  <a:lnTo>
                    <a:pt x="64" y="160"/>
                  </a:lnTo>
                  <a:lnTo>
                    <a:pt x="72" y="70"/>
                  </a:lnTo>
                  <a:lnTo>
                    <a:pt x="112" y="1"/>
                  </a:lnTo>
                  <a:lnTo>
                    <a:pt x="168" y="0"/>
                  </a:lnTo>
                  <a:lnTo>
                    <a:pt x="216" y="88"/>
                  </a:lnTo>
                  <a:lnTo>
                    <a:pt x="240" y="168"/>
                  </a:lnTo>
                  <a:lnTo>
                    <a:pt x="264" y="257"/>
                  </a:lnTo>
                  <a:lnTo>
                    <a:pt x="328" y="392"/>
                  </a:lnTo>
                  <a:lnTo>
                    <a:pt x="448" y="654"/>
                  </a:lnTo>
                </a:path>
              </a:pathLst>
            </a:custGeom>
            <a:solidFill>
              <a:srgbClr val="F80836"/>
            </a:solidFill>
            <a:ln w="19050" cap="flat" cmpd="sng">
              <a:solidFill>
                <a:srgbClr val="DE062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80" name="Line 28"/>
            <p:cNvSpPr>
              <a:spLocks noChangeShapeType="1"/>
            </p:cNvSpPr>
            <p:nvPr/>
          </p:nvSpPr>
          <p:spPr bwMode="auto">
            <a:xfrm>
              <a:off x="1773" y="3723"/>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19581" name="Group 29"/>
          <p:cNvGrpSpPr>
            <a:grpSpLocks/>
          </p:cNvGrpSpPr>
          <p:nvPr/>
        </p:nvGrpSpPr>
        <p:grpSpPr bwMode="auto">
          <a:xfrm>
            <a:off x="6248400" y="4267200"/>
            <a:ext cx="2921000" cy="1927225"/>
            <a:chOff x="3767" y="2672"/>
            <a:chExt cx="1698" cy="1214"/>
          </a:xfrm>
        </p:grpSpPr>
        <p:sp>
          <p:nvSpPr>
            <p:cNvPr id="919582" name="Rectangle 30"/>
            <p:cNvSpPr>
              <a:spLocks noChangeArrowheads="1"/>
            </p:cNvSpPr>
            <p:nvPr/>
          </p:nvSpPr>
          <p:spPr bwMode="auto">
            <a:xfrm>
              <a:off x="4067" y="2672"/>
              <a:ext cx="129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200" b="1">
                  <a:solidFill>
                    <a:schemeClr val="folHlink"/>
                  </a:solidFill>
                  <a:latin typeface="Arial" charset="0"/>
                </a:rPr>
                <a:t>Insuline glargine</a:t>
              </a:r>
            </a:p>
          </p:txBody>
        </p:sp>
        <p:sp>
          <p:nvSpPr>
            <p:cNvPr id="919583" name="Freeform 31"/>
            <p:cNvSpPr>
              <a:spLocks/>
            </p:cNvSpPr>
            <p:nvPr/>
          </p:nvSpPr>
          <p:spPr bwMode="auto">
            <a:xfrm>
              <a:off x="3959" y="2963"/>
              <a:ext cx="1358" cy="752"/>
            </a:xfrm>
            <a:custGeom>
              <a:avLst/>
              <a:gdLst>
                <a:gd name="T0" fmla="*/ 0 w 1056"/>
                <a:gd name="T1" fmla="*/ 0 h 752"/>
                <a:gd name="T2" fmla="*/ 0 w 1056"/>
                <a:gd name="T3" fmla="*/ 752 h 752"/>
                <a:gd name="T4" fmla="*/ 1056 w 1056"/>
                <a:gd name="T5" fmla="*/ 752 h 752"/>
              </a:gdLst>
              <a:ahLst/>
              <a:cxnLst>
                <a:cxn ang="0">
                  <a:pos x="T0" y="T1"/>
                </a:cxn>
                <a:cxn ang="0">
                  <a:pos x="T2" y="T3"/>
                </a:cxn>
                <a:cxn ang="0">
                  <a:pos x="T4" y="T5"/>
                </a:cxn>
              </a:cxnLst>
              <a:rect l="0" t="0" r="r" b="b"/>
              <a:pathLst>
                <a:path w="1056" h="752">
                  <a:moveTo>
                    <a:pt x="0" y="0"/>
                  </a:moveTo>
                  <a:lnTo>
                    <a:pt x="0" y="752"/>
                  </a:lnTo>
                  <a:lnTo>
                    <a:pt x="1056" y="75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84" name="Text Box 32"/>
            <p:cNvSpPr txBox="1">
              <a:spLocks noChangeArrowheads="1"/>
            </p:cNvSpPr>
            <p:nvPr/>
          </p:nvSpPr>
          <p:spPr bwMode="auto">
            <a:xfrm>
              <a:off x="3767" y="3771"/>
              <a:ext cx="3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spcBef>
                  <a:spcPct val="50000"/>
                </a:spcBef>
              </a:pPr>
              <a:r>
                <a:rPr lang="fr-FR" altLang="fr-FR" sz="1200" b="1">
                  <a:latin typeface="Arial" charset="0"/>
                </a:rPr>
                <a:t>1 heure</a:t>
              </a:r>
            </a:p>
          </p:txBody>
        </p:sp>
        <p:sp>
          <p:nvSpPr>
            <p:cNvPr id="919585" name="Text Box 33"/>
            <p:cNvSpPr txBox="1">
              <a:spLocks noChangeArrowheads="1"/>
            </p:cNvSpPr>
            <p:nvPr/>
          </p:nvSpPr>
          <p:spPr bwMode="auto">
            <a:xfrm>
              <a:off x="4991" y="3771"/>
              <a:ext cx="474"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fr-FR" altLang="fr-FR" sz="1200" b="1">
                  <a:latin typeface="Arial" charset="0"/>
                </a:rPr>
                <a:t>24 heures</a:t>
              </a:r>
            </a:p>
          </p:txBody>
        </p:sp>
        <p:sp>
          <p:nvSpPr>
            <p:cNvPr id="919586" name="Line 34"/>
            <p:cNvSpPr>
              <a:spLocks noChangeShapeType="1"/>
            </p:cNvSpPr>
            <p:nvPr/>
          </p:nvSpPr>
          <p:spPr bwMode="auto">
            <a:xfrm>
              <a:off x="4012" y="3670"/>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87" name="Line 35"/>
            <p:cNvSpPr>
              <a:spLocks noChangeShapeType="1"/>
            </p:cNvSpPr>
            <p:nvPr/>
          </p:nvSpPr>
          <p:spPr bwMode="auto">
            <a:xfrm>
              <a:off x="5235" y="3670"/>
              <a:ext cx="0"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9588" name="Freeform 36"/>
            <p:cNvSpPr>
              <a:spLocks/>
            </p:cNvSpPr>
            <p:nvPr/>
          </p:nvSpPr>
          <p:spPr bwMode="auto">
            <a:xfrm>
              <a:off x="4014" y="3528"/>
              <a:ext cx="1230" cy="186"/>
            </a:xfrm>
            <a:custGeom>
              <a:avLst/>
              <a:gdLst>
                <a:gd name="T0" fmla="*/ 0 w 1230"/>
                <a:gd name="T1" fmla="*/ 174 h 186"/>
                <a:gd name="T2" fmla="*/ 179 w 1230"/>
                <a:gd name="T3" fmla="*/ 66 h 186"/>
                <a:gd name="T4" fmla="*/ 299 w 1230"/>
                <a:gd name="T5" fmla="*/ 12 h 186"/>
                <a:gd name="T6" fmla="*/ 408 w 1230"/>
                <a:gd name="T7" fmla="*/ 12 h 186"/>
                <a:gd name="T8" fmla="*/ 540 w 1230"/>
                <a:gd name="T9" fmla="*/ 0 h 186"/>
                <a:gd name="T10" fmla="*/ 726 w 1230"/>
                <a:gd name="T11" fmla="*/ 18 h 186"/>
                <a:gd name="T12" fmla="*/ 900 w 1230"/>
                <a:gd name="T13" fmla="*/ 12 h 186"/>
                <a:gd name="T14" fmla="*/ 1008 w 1230"/>
                <a:gd name="T15" fmla="*/ 24 h 186"/>
                <a:gd name="T16" fmla="*/ 1134 w 1230"/>
                <a:gd name="T17" fmla="*/ 24 h 186"/>
                <a:gd name="T18" fmla="*/ 1230 w 1230"/>
                <a:gd name="T19" fmla="*/ 36 h 186"/>
                <a:gd name="T20" fmla="*/ 1224 w 1230"/>
                <a:gd name="T21" fmla="*/ 90 h 186"/>
                <a:gd name="T22" fmla="*/ 1218 w 1230"/>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0" h="186">
                  <a:moveTo>
                    <a:pt x="0" y="174"/>
                  </a:moveTo>
                  <a:lnTo>
                    <a:pt x="179" y="66"/>
                  </a:lnTo>
                  <a:lnTo>
                    <a:pt x="299" y="12"/>
                  </a:lnTo>
                  <a:lnTo>
                    <a:pt x="408" y="12"/>
                  </a:lnTo>
                  <a:lnTo>
                    <a:pt x="540" y="0"/>
                  </a:lnTo>
                  <a:lnTo>
                    <a:pt x="726" y="18"/>
                  </a:lnTo>
                  <a:lnTo>
                    <a:pt x="900" y="12"/>
                  </a:lnTo>
                  <a:lnTo>
                    <a:pt x="1008" y="24"/>
                  </a:lnTo>
                  <a:lnTo>
                    <a:pt x="1134" y="24"/>
                  </a:lnTo>
                  <a:lnTo>
                    <a:pt x="1230" y="36"/>
                  </a:lnTo>
                  <a:lnTo>
                    <a:pt x="1224" y="90"/>
                  </a:lnTo>
                  <a:lnTo>
                    <a:pt x="1218" y="186"/>
                  </a:lnTo>
                </a:path>
              </a:pathLst>
            </a:custGeom>
            <a:solidFill>
              <a:srgbClr val="F80836"/>
            </a:solidFill>
            <a:ln w="12700" cap="flat" cmpd="sng">
              <a:solidFill>
                <a:srgbClr val="DE062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19558"/>
                                        </p:tgtEl>
                                        <p:attrNameLst>
                                          <p:attrName>style.visibility</p:attrName>
                                        </p:attrNameLst>
                                      </p:cBhvr>
                                      <p:to>
                                        <p:strVal val="visible"/>
                                      </p:to>
                                    </p:set>
                                    <p:animEffect transition="in" filter="wipe(left)">
                                      <p:cBhvr>
                                        <p:cTn id="7" dur="500"/>
                                        <p:tgtEl>
                                          <p:spTgt spid="91955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19575"/>
                                        </p:tgtEl>
                                        <p:attrNameLst>
                                          <p:attrName>style.visibility</p:attrName>
                                        </p:attrNameLst>
                                      </p:cBhvr>
                                      <p:to>
                                        <p:strVal val="visible"/>
                                      </p:to>
                                    </p:set>
                                    <p:animEffect transition="in" filter="wipe(left)">
                                      <p:cBhvr>
                                        <p:cTn id="11" dur="500"/>
                                        <p:tgtEl>
                                          <p:spTgt spid="91957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9567"/>
                                        </p:tgtEl>
                                        <p:attrNameLst>
                                          <p:attrName>style.visibility</p:attrName>
                                        </p:attrNameLst>
                                      </p:cBhvr>
                                      <p:to>
                                        <p:strVal val="visible"/>
                                      </p:to>
                                    </p:set>
                                    <p:animEffect transition="in" filter="wipe(left)">
                                      <p:cBhvr>
                                        <p:cTn id="15" dur="500"/>
                                        <p:tgtEl>
                                          <p:spTgt spid="91956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9581"/>
                                        </p:tgtEl>
                                        <p:attrNameLst>
                                          <p:attrName>style.visibility</p:attrName>
                                        </p:attrNameLst>
                                      </p:cBhvr>
                                      <p:to>
                                        <p:strVal val="visible"/>
                                      </p:to>
                                    </p:set>
                                    <p:animEffect transition="in" filter="wipe(left)">
                                      <p:cBhvr>
                                        <p:cTn id="19" dur="500"/>
                                        <p:tgtEl>
                                          <p:spTgt spid="919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fld id="{581A22F2-26FE-4698-AA1D-EE3EB9B890F9}" type="slidenum">
              <a:rPr lang="fr-FR" altLang="fr-FR"/>
              <a:pPr/>
              <a:t>26</a:t>
            </a:fld>
            <a:endParaRPr lang="fr-FR" altLang="fr-FR"/>
          </a:p>
        </p:txBody>
      </p:sp>
      <p:pic>
        <p:nvPicPr>
          <p:cNvPr id="921602" name="Picture 2" descr="insulines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530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1603" name="Picture 3" descr="insulines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2984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21604" name="Picture 4" descr="insulines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38600"/>
            <a:ext cx="2540000" cy="1168400"/>
          </a:xfrm>
          <a:prstGeom prst="rect">
            <a:avLst/>
          </a:prstGeom>
          <a:noFill/>
          <a:extLst>
            <a:ext uri="{909E8E84-426E-40DD-AFC4-6F175D3DCCD1}">
              <a14:hiddenFill xmlns:a14="http://schemas.microsoft.com/office/drawing/2010/main">
                <a:solidFill>
                  <a:srgbClr val="FFFFFF"/>
                </a:solidFill>
              </a14:hiddenFill>
            </a:ext>
          </a:extLst>
        </p:spPr>
      </p:pic>
      <p:sp>
        <p:nvSpPr>
          <p:cNvPr id="921605" name="Text Box 5"/>
          <p:cNvSpPr txBox="1">
            <a:spLocks noChangeArrowheads="1"/>
          </p:cNvSpPr>
          <p:nvPr/>
        </p:nvSpPr>
        <p:spPr bwMode="auto">
          <a:xfrm>
            <a:off x="1905000" y="457200"/>
            <a:ext cx="548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4000" b="1">
                <a:latin typeface="Arial Narrow" pitchFamily="34" charset="0"/>
              </a:rPr>
              <a:t>Insulines premix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Espace réservé du numéro de diapositive 2"/>
          <p:cNvSpPr>
            <a:spLocks noGrp="1"/>
          </p:cNvSpPr>
          <p:nvPr>
            <p:ph type="sldNum" sz="quarter" idx="11"/>
          </p:nvPr>
        </p:nvSpPr>
        <p:spPr/>
        <p:txBody>
          <a:bodyPr/>
          <a:lstStyle/>
          <a:p>
            <a:fld id="{662687F7-F8ED-41FD-B29B-E60562213589}" type="slidenum">
              <a:rPr lang="fr-FR" altLang="fr-FR"/>
              <a:pPr/>
              <a:t>27</a:t>
            </a:fld>
            <a:endParaRPr lang="fr-FR" altLang="fr-FR"/>
          </a:p>
        </p:txBody>
      </p:sp>
      <p:sp>
        <p:nvSpPr>
          <p:cNvPr id="93593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93593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TRAITEMENT PAR  INSULINE </a:t>
            </a:r>
            <a:r>
              <a:rPr lang="fr-FR" altLang="fr-FR" sz="1000" b="1">
                <a:solidFill>
                  <a:srgbClr val="FF99FF"/>
                </a:solidFill>
                <a:latin typeface="Arial" charset="0"/>
                <a:cs typeface="Arial" charset="0"/>
              </a:rPr>
              <a:t>    </a:t>
            </a:r>
          </a:p>
        </p:txBody>
      </p:sp>
      <p:sp>
        <p:nvSpPr>
          <p:cNvPr id="935940" name="Rectangle 4"/>
          <p:cNvSpPr>
            <a:spLocks noChangeArrowheads="1"/>
          </p:cNvSpPr>
          <p:nvPr/>
        </p:nvSpPr>
        <p:spPr bwMode="auto">
          <a:xfrm>
            <a:off x="990600" y="2895600"/>
            <a:ext cx="72644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41" name="Line 5"/>
          <p:cNvSpPr>
            <a:spLocks noChangeShapeType="1"/>
          </p:cNvSpPr>
          <p:nvPr/>
        </p:nvSpPr>
        <p:spPr bwMode="auto">
          <a:xfrm>
            <a:off x="990600" y="24384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42" name="Line 6"/>
          <p:cNvSpPr>
            <a:spLocks noChangeShapeType="1"/>
          </p:cNvSpPr>
          <p:nvPr/>
        </p:nvSpPr>
        <p:spPr bwMode="auto">
          <a:xfrm>
            <a:off x="990600" y="29718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43" name="Text Box 7"/>
          <p:cNvSpPr txBox="1">
            <a:spLocks noChangeArrowheads="1"/>
          </p:cNvSpPr>
          <p:nvPr/>
        </p:nvSpPr>
        <p:spPr bwMode="auto">
          <a:xfrm>
            <a:off x="247650" y="22098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935944" name="Text Box 8"/>
          <p:cNvSpPr txBox="1">
            <a:spLocks noChangeArrowheads="1"/>
          </p:cNvSpPr>
          <p:nvPr/>
        </p:nvSpPr>
        <p:spPr bwMode="auto">
          <a:xfrm>
            <a:off x="247650" y="28194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935945" name="Line 9"/>
          <p:cNvSpPr>
            <a:spLocks noChangeShapeType="1"/>
          </p:cNvSpPr>
          <p:nvPr/>
        </p:nvSpPr>
        <p:spPr bwMode="auto">
          <a:xfrm>
            <a:off x="3467100" y="32004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46" name="Text Box 10"/>
          <p:cNvSpPr txBox="1">
            <a:spLocks noChangeArrowheads="1"/>
          </p:cNvSpPr>
          <p:nvPr/>
        </p:nvSpPr>
        <p:spPr bwMode="auto">
          <a:xfrm>
            <a:off x="7264400" y="33528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935947" name="Line 11"/>
          <p:cNvSpPr>
            <a:spLocks noChangeShapeType="1"/>
          </p:cNvSpPr>
          <p:nvPr/>
        </p:nvSpPr>
        <p:spPr bwMode="auto">
          <a:xfrm>
            <a:off x="7429500" y="32004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48" name="Rectangle 12" descr="noir)"/>
          <p:cNvSpPr>
            <a:spLocks noChangeArrowheads="1"/>
          </p:cNvSpPr>
          <p:nvPr/>
        </p:nvSpPr>
        <p:spPr bwMode="auto">
          <a:xfrm>
            <a:off x="990600" y="2438400"/>
            <a:ext cx="7264400" cy="533400"/>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49" name="Oval 13"/>
          <p:cNvSpPr>
            <a:spLocks noChangeArrowheads="1"/>
          </p:cNvSpPr>
          <p:nvPr/>
        </p:nvSpPr>
        <p:spPr bwMode="auto">
          <a:xfrm>
            <a:off x="1568450" y="1600200"/>
            <a:ext cx="742950" cy="213360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50" name="Oval 14"/>
          <p:cNvSpPr>
            <a:spLocks noChangeArrowheads="1"/>
          </p:cNvSpPr>
          <p:nvPr/>
        </p:nvSpPr>
        <p:spPr bwMode="auto">
          <a:xfrm>
            <a:off x="1651000" y="2438400"/>
            <a:ext cx="3797300" cy="1524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51" name="Oval 15"/>
          <p:cNvSpPr>
            <a:spLocks noChangeArrowheads="1"/>
          </p:cNvSpPr>
          <p:nvPr/>
        </p:nvSpPr>
        <p:spPr bwMode="auto">
          <a:xfrm>
            <a:off x="5448300" y="1600200"/>
            <a:ext cx="742950" cy="213360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52" name="Oval 16"/>
          <p:cNvSpPr>
            <a:spLocks noChangeArrowheads="1"/>
          </p:cNvSpPr>
          <p:nvPr/>
        </p:nvSpPr>
        <p:spPr bwMode="auto">
          <a:xfrm>
            <a:off x="5448300" y="2209800"/>
            <a:ext cx="3797300" cy="1524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5953" name="Rectangle 17"/>
          <p:cNvSpPr>
            <a:spLocks noChangeArrowheads="1"/>
          </p:cNvSpPr>
          <p:nvPr/>
        </p:nvSpPr>
        <p:spPr bwMode="auto">
          <a:xfrm>
            <a:off x="1073150" y="2971800"/>
            <a:ext cx="8585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35954" name="Group 18"/>
          <p:cNvGrpSpPr>
            <a:grpSpLocks/>
          </p:cNvGrpSpPr>
          <p:nvPr/>
        </p:nvGrpSpPr>
        <p:grpSpPr bwMode="auto">
          <a:xfrm>
            <a:off x="990600" y="2895600"/>
            <a:ext cx="7594600" cy="457200"/>
            <a:chOff x="576" y="3072"/>
            <a:chExt cx="4416" cy="288"/>
          </a:xfrm>
        </p:grpSpPr>
        <p:sp>
          <p:nvSpPr>
            <p:cNvPr id="935955" name="Line 19"/>
            <p:cNvSpPr>
              <a:spLocks noChangeShapeType="1"/>
            </p:cNvSpPr>
            <p:nvPr/>
          </p:nvSpPr>
          <p:spPr bwMode="auto">
            <a:xfrm>
              <a:off x="576" y="3120"/>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56" name="Text Box 20"/>
            <p:cNvSpPr txBox="1">
              <a:spLocks noChangeArrowheads="1"/>
            </p:cNvSpPr>
            <p:nvPr/>
          </p:nvSpPr>
          <p:spPr bwMode="auto">
            <a:xfrm>
              <a:off x="816"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935957" name="Line 21"/>
            <p:cNvSpPr>
              <a:spLocks noChangeShapeType="1"/>
            </p:cNvSpPr>
            <p:nvPr/>
          </p:nvSpPr>
          <p:spPr bwMode="auto">
            <a:xfrm>
              <a:off x="912"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58" name="Line 22"/>
            <p:cNvSpPr>
              <a:spLocks noChangeShapeType="1"/>
            </p:cNvSpPr>
            <p:nvPr/>
          </p:nvSpPr>
          <p:spPr bwMode="auto">
            <a:xfrm>
              <a:off x="2016"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59" name="Line 23"/>
            <p:cNvSpPr>
              <a:spLocks noChangeShapeType="1"/>
            </p:cNvSpPr>
            <p:nvPr/>
          </p:nvSpPr>
          <p:spPr bwMode="auto">
            <a:xfrm>
              <a:off x="3168"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60" name="Text Box 24"/>
            <p:cNvSpPr txBox="1">
              <a:spLocks noChangeArrowheads="1"/>
            </p:cNvSpPr>
            <p:nvPr/>
          </p:nvSpPr>
          <p:spPr bwMode="auto">
            <a:xfrm>
              <a:off x="1920"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935961" name="Text Box 25"/>
            <p:cNvSpPr txBox="1">
              <a:spLocks noChangeArrowheads="1"/>
            </p:cNvSpPr>
            <p:nvPr/>
          </p:nvSpPr>
          <p:spPr bwMode="auto">
            <a:xfrm>
              <a:off x="3024"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935962" name="Text Box 26"/>
            <p:cNvSpPr txBox="1">
              <a:spLocks noChangeArrowheads="1"/>
            </p:cNvSpPr>
            <p:nvPr/>
          </p:nvSpPr>
          <p:spPr bwMode="auto">
            <a:xfrm>
              <a:off x="4224" y="316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935963" name="Line 27"/>
            <p:cNvSpPr>
              <a:spLocks noChangeShapeType="1"/>
            </p:cNvSpPr>
            <p:nvPr/>
          </p:nvSpPr>
          <p:spPr bwMode="auto">
            <a:xfrm>
              <a:off x="4320"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35964" name="Line 28"/>
          <p:cNvSpPr>
            <a:spLocks noChangeShapeType="1"/>
          </p:cNvSpPr>
          <p:nvPr/>
        </p:nvSpPr>
        <p:spPr bwMode="auto">
          <a:xfrm>
            <a:off x="1733550" y="1143000"/>
            <a:ext cx="0" cy="4572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65" name="Line 29"/>
          <p:cNvSpPr>
            <a:spLocks noChangeShapeType="1"/>
          </p:cNvSpPr>
          <p:nvPr/>
        </p:nvSpPr>
        <p:spPr bwMode="auto">
          <a:xfrm>
            <a:off x="5613400" y="1143000"/>
            <a:ext cx="0" cy="4572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966" name="Text Box 30"/>
          <p:cNvSpPr txBox="1">
            <a:spLocks noChangeArrowheads="1"/>
          </p:cNvSpPr>
          <p:nvPr/>
        </p:nvSpPr>
        <p:spPr bwMode="auto">
          <a:xfrm>
            <a:off x="1898650" y="1066800"/>
            <a:ext cx="3054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008000"/>
                </a:solidFill>
                <a:latin typeface="Arial" charset="0"/>
                <a:cs typeface="Arial" charset="0"/>
              </a:rPr>
              <a:t>NOVO MIX 30    -   HMIX 25</a:t>
            </a:r>
          </a:p>
        </p:txBody>
      </p:sp>
      <p:sp>
        <p:nvSpPr>
          <p:cNvPr id="935967" name="Text Box 31"/>
          <p:cNvSpPr txBox="1">
            <a:spLocks noChangeArrowheads="1"/>
          </p:cNvSpPr>
          <p:nvPr/>
        </p:nvSpPr>
        <p:spPr bwMode="auto">
          <a:xfrm>
            <a:off x="3467100" y="1752600"/>
            <a:ext cx="33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008000"/>
                </a:solidFill>
                <a:latin typeface="Arial" charset="0"/>
                <a:cs typeface="Arial" charset="0"/>
              </a:rPr>
              <a:t>?</a:t>
            </a:r>
          </a:p>
        </p:txBody>
      </p:sp>
      <p:sp>
        <p:nvSpPr>
          <p:cNvPr id="935968" name="Text Box 32"/>
          <p:cNvSpPr txBox="1">
            <a:spLocks noChangeArrowheads="1"/>
          </p:cNvSpPr>
          <p:nvPr/>
        </p:nvSpPr>
        <p:spPr bwMode="auto">
          <a:xfrm>
            <a:off x="2228850" y="1447800"/>
            <a:ext cx="9080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1,60 g/l</a:t>
            </a:r>
          </a:p>
          <a:p>
            <a:pPr eaLnBrk="0" hangingPunct="0">
              <a:spcBef>
                <a:spcPct val="50000"/>
              </a:spcBef>
            </a:pPr>
            <a:r>
              <a:rPr lang="fr-FR" altLang="fr-FR" sz="1400">
                <a:solidFill>
                  <a:schemeClr val="accent2"/>
                </a:solidFill>
                <a:latin typeface="Arial" charset="0"/>
                <a:cs typeface="Arial" charset="0"/>
              </a:rPr>
              <a:t>1,20g/l</a:t>
            </a:r>
          </a:p>
        </p:txBody>
      </p:sp>
      <p:sp>
        <p:nvSpPr>
          <p:cNvPr id="935969" name="Text Box 33"/>
          <p:cNvSpPr txBox="1">
            <a:spLocks noChangeArrowheads="1"/>
          </p:cNvSpPr>
          <p:nvPr/>
        </p:nvSpPr>
        <p:spPr bwMode="auto">
          <a:xfrm>
            <a:off x="1733550" y="1981200"/>
            <a:ext cx="577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200" b="1">
                <a:latin typeface="Arial" charset="0"/>
                <a:cs typeface="Arial" charset="0"/>
              </a:rPr>
              <a:t>30%</a:t>
            </a:r>
          </a:p>
        </p:txBody>
      </p:sp>
      <p:sp>
        <p:nvSpPr>
          <p:cNvPr id="935970" name="Text Box 34"/>
          <p:cNvSpPr txBox="1">
            <a:spLocks noChangeArrowheads="1"/>
          </p:cNvSpPr>
          <p:nvPr/>
        </p:nvSpPr>
        <p:spPr bwMode="auto">
          <a:xfrm>
            <a:off x="3054350" y="2514600"/>
            <a:ext cx="577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200" b="1">
                <a:latin typeface="Arial" charset="0"/>
                <a:cs typeface="Arial" charset="0"/>
              </a:rPr>
              <a:t>70%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Espace réservé du numéro de diapositive 3"/>
          <p:cNvSpPr>
            <a:spLocks noGrp="1"/>
          </p:cNvSpPr>
          <p:nvPr>
            <p:ph type="sldNum" sz="quarter" idx="11"/>
          </p:nvPr>
        </p:nvSpPr>
        <p:spPr/>
        <p:txBody>
          <a:bodyPr/>
          <a:lstStyle/>
          <a:p>
            <a:fld id="{CCB7A1E9-F9A5-4C67-BFE8-A34EAD61CED6}" type="slidenum">
              <a:rPr lang="fr-FR" altLang="fr-FR"/>
              <a:pPr/>
              <a:t>28</a:t>
            </a:fld>
            <a:endParaRPr lang="fr-FR" altLang="fr-FR"/>
          </a:p>
        </p:txBody>
      </p:sp>
      <p:sp>
        <p:nvSpPr>
          <p:cNvPr id="926722" name="Line 2"/>
          <p:cNvSpPr>
            <a:spLocks noChangeShapeType="1"/>
          </p:cNvSpPr>
          <p:nvPr/>
        </p:nvSpPr>
        <p:spPr bwMode="auto">
          <a:xfrm>
            <a:off x="633413" y="2255838"/>
            <a:ext cx="0" cy="3402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3" name="Line 3"/>
          <p:cNvSpPr>
            <a:spLocks noChangeShapeType="1"/>
          </p:cNvSpPr>
          <p:nvPr/>
        </p:nvSpPr>
        <p:spPr bwMode="auto">
          <a:xfrm>
            <a:off x="550863" y="5657850"/>
            <a:ext cx="8526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4" name="Line 4"/>
          <p:cNvSpPr>
            <a:spLocks noChangeShapeType="1"/>
          </p:cNvSpPr>
          <p:nvPr/>
        </p:nvSpPr>
        <p:spPr bwMode="auto">
          <a:xfrm>
            <a:off x="633413" y="3905250"/>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5" name="Line 5"/>
          <p:cNvSpPr>
            <a:spLocks noChangeShapeType="1"/>
          </p:cNvSpPr>
          <p:nvPr/>
        </p:nvSpPr>
        <p:spPr bwMode="auto">
          <a:xfrm>
            <a:off x="115570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6" name="Line 6"/>
          <p:cNvSpPr>
            <a:spLocks noChangeShapeType="1"/>
          </p:cNvSpPr>
          <p:nvPr/>
        </p:nvSpPr>
        <p:spPr bwMode="auto">
          <a:xfrm>
            <a:off x="287655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7" name="Line 7"/>
          <p:cNvSpPr>
            <a:spLocks noChangeShapeType="1"/>
          </p:cNvSpPr>
          <p:nvPr/>
        </p:nvSpPr>
        <p:spPr bwMode="auto">
          <a:xfrm>
            <a:off x="5794375"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28" name="Line 8"/>
          <p:cNvSpPr>
            <a:spLocks noChangeShapeType="1"/>
          </p:cNvSpPr>
          <p:nvPr/>
        </p:nvSpPr>
        <p:spPr bwMode="auto">
          <a:xfrm>
            <a:off x="633413" y="5648325"/>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26729" name="Group 9"/>
          <p:cNvGrpSpPr>
            <a:grpSpLocks/>
          </p:cNvGrpSpPr>
          <p:nvPr/>
        </p:nvGrpSpPr>
        <p:grpSpPr bwMode="auto">
          <a:xfrm>
            <a:off x="1155700" y="5581650"/>
            <a:ext cx="7631113" cy="176213"/>
            <a:chOff x="816" y="3936"/>
            <a:chExt cx="4896" cy="144"/>
          </a:xfrm>
        </p:grpSpPr>
        <p:sp>
          <p:nvSpPr>
            <p:cNvPr id="926730" name="Line 10"/>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1" name="Line 11"/>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2" name="Line 12"/>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3" name="Line 13"/>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4" name="Line 14"/>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5" name="Line 15"/>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6736" name="Group 16"/>
          <p:cNvGrpSpPr>
            <a:grpSpLocks/>
          </p:cNvGrpSpPr>
          <p:nvPr/>
        </p:nvGrpSpPr>
        <p:grpSpPr bwMode="auto">
          <a:xfrm>
            <a:off x="1155700" y="5470525"/>
            <a:ext cx="7631113" cy="177800"/>
            <a:chOff x="816" y="3936"/>
            <a:chExt cx="4896" cy="144"/>
          </a:xfrm>
        </p:grpSpPr>
        <p:sp>
          <p:nvSpPr>
            <p:cNvPr id="926737" name="Line 17"/>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8" name="Line 18"/>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39" name="Line 19"/>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0" name="Line 20"/>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1" name="Line 21"/>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2" name="Line 22"/>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6743" name="Group 23"/>
          <p:cNvGrpSpPr>
            <a:grpSpLocks/>
          </p:cNvGrpSpPr>
          <p:nvPr/>
        </p:nvGrpSpPr>
        <p:grpSpPr bwMode="auto">
          <a:xfrm>
            <a:off x="1155700" y="3729038"/>
            <a:ext cx="7631113" cy="176212"/>
            <a:chOff x="816" y="3936"/>
            <a:chExt cx="4896" cy="144"/>
          </a:xfrm>
        </p:grpSpPr>
        <p:sp>
          <p:nvSpPr>
            <p:cNvPr id="926744" name="Line 24"/>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5" name="Line 25"/>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6" name="Line 26"/>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7" name="Line 27"/>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8" name="Line 28"/>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49" name="Line 29"/>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6750" name="Freeform 30"/>
          <p:cNvSpPr>
            <a:spLocks/>
          </p:cNvSpPr>
          <p:nvPr/>
        </p:nvSpPr>
        <p:spPr bwMode="auto">
          <a:xfrm>
            <a:off x="6199188" y="5059363"/>
            <a:ext cx="4862512" cy="598487"/>
          </a:xfrm>
          <a:custGeom>
            <a:avLst/>
            <a:gdLst>
              <a:gd name="T0" fmla="*/ 0 w 3120"/>
              <a:gd name="T1" fmla="*/ 440 h 488"/>
              <a:gd name="T2" fmla="*/ 1296 w 3120"/>
              <a:gd name="T3" fmla="*/ 8 h 488"/>
              <a:gd name="T4" fmla="*/ 3120 w 3120"/>
              <a:gd name="T5" fmla="*/ 488 h 488"/>
            </a:gdLst>
            <a:ahLst/>
            <a:cxnLst>
              <a:cxn ang="0">
                <a:pos x="T0" y="T1"/>
              </a:cxn>
              <a:cxn ang="0">
                <a:pos x="T2" y="T3"/>
              </a:cxn>
              <a:cxn ang="0">
                <a:pos x="T4" y="T5"/>
              </a:cxn>
            </a:cxnLst>
            <a:rect l="0" t="0" r="r" b="b"/>
            <a:pathLst>
              <a:path w="3120" h="488">
                <a:moveTo>
                  <a:pt x="0" y="440"/>
                </a:moveTo>
                <a:cubicBezTo>
                  <a:pt x="388" y="220"/>
                  <a:pt x="776" y="0"/>
                  <a:pt x="1296" y="8"/>
                </a:cubicBezTo>
                <a:cubicBezTo>
                  <a:pt x="1816" y="16"/>
                  <a:pt x="2816" y="408"/>
                  <a:pt x="3120" y="488"/>
                </a:cubicBezTo>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51" name="Text Box 31"/>
          <p:cNvSpPr txBox="1">
            <a:spLocks noChangeArrowheads="1"/>
          </p:cNvSpPr>
          <p:nvPr/>
        </p:nvSpPr>
        <p:spPr bwMode="auto">
          <a:xfrm>
            <a:off x="915988" y="58626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8:00</a:t>
            </a:r>
          </a:p>
        </p:txBody>
      </p:sp>
      <p:sp>
        <p:nvSpPr>
          <p:cNvPr id="926752" name="Text Box 32"/>
          <p:cNvSpPr txBox="1">
            <a:spLocks noChangeArrowheads="1"/>
          </p:cNvSpPr>
          <p:nvPr/>
        </p:nvSpPr>
        <p:spPr bwMode="auto">
          <a:xfrm>
            <a:off x="22637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12:00</a:t>
            </a:r>
          </a:p>
        </p:txBody>
      </p:sp>
      <p:sp>
        <p:nvSpPr>
          <p:cNvPr id="926753" name="Text Box 33"/>
          <p:cNvSpPr txBox="1">
            <a:spLocks noChangeArrowheads="1"/>
          </p:cNvSpPr>
          <p:nvPr/>
        </p:nvSpPr>
        <p:spPr bwMode="auto">
          <a:xfrm>
            <a:off x="383381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16:00</a:t>
            </a:r>
          </a:p>
        </p:txBody>
      </p:sp>
      <p:sp>
        <p:nvSpPr>
          <p:cNvPr id="926754" name="Text Box 34"/>
          <p:cNvSpPr txBox="1">
            <a:spLocks noChangeArrowheads="1"/>
          </p:cNvSpPr>
          <p:nvPr/>
        </p:nvSpPr>
        <p:spPr bwMode="auto">
          <a:xfrm>
            <a:off x="555466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20:00</a:t>
            </a:r>
          </a:p>
        </p:txBody>
      </p:sp>
      <p:sp>
        <p:nvSpPr>
          <p:cNvPr id="926755" name="Text Box 35"/>
          <p:cNvSpPr txBox="1">
            <a:spLocks noChangeArrowheads="1"/>
          </p:cNvSpPr>
          <p:nvPr/>
        </p:nvSpPr>
        <p:spPr bwMode="auto">
          <a:xfrm>
            <a:off x="70516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24:00</a:t>
            </a:r>
          </a:p>
        </p:txBody>
      </p:sp>
      <p:sp>
        <p:nvSpPr>
          <p:cNvPr id="926756" name="Text Box 36"/>
          <p:cNvSpPr txBox="1">
            <a:spLocks noChangeArrowheads="1"/>
          </p:cNvSpPr>
          <p:nvPr/>
        </p:nvSpPr>
        <p:spPr bwMode="auto">
          <a:xfrm>
            <a:off x="8621713" y="58674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4:00</a:t>
            </a:r>
          </a:p>
        </p:txBody>
      </p:sp>
      <p:grpSp>
        <p:nvGrpSpPr>
          <p:cNvPr id="926757" name="Group 37"/>
          <p:cNvGrpSpPr>
            <a:grpSpLocks/>
          </p:cNvGrpSpPr>
          <p:nvPr/>
        </p:nvGrpSpPr>
        <p:grpSpPr bwMode="auto">
          <a:xfrm>
            <a:off x="5645150" y="4529138"/>
            <a:ext cx="149225" cy="647700"/>
            <a:chOff x="720" y="3072"/>
            <a:chExt cx="96" cy="528"/>
          </a:xfrm>
        </p:grpSpPr>
        <p:sp>
          <p:nvSpPr>
            <p:cNvPr id="926758" name="Rectangle 38"/>
            <p:cNvSpPr>
              <a:spLocks noChangeArrowheads="1"/>
            </p:cNvSpPr>
            <p:nvPr/>
          </p:nvSpPr>
          <p:spPr bwMode="auto">
            <a:xfrm>
              <a:off x="720" y="3168"/>
              <a:ext cx="96" cy="3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59" name="Line 39"/>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60" name="Line 40"/>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61" name="Line 41"/>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6762" name="Text Box 42"/>
          <p:cNvSpPr txBox="1">
            <a:spLocks noChangeArrowheads="1"/>
          </p:cNvSpPr>
          <p:nvPr/>
        </p:nvSpPr>
        <p:spPr bwMode="auto">
          <a:xfrm>
            <a:off x="766763" y="222885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6763" name="Text Box 43"/>
          <p:cNvSpPr txBox="1">
            <a:spLocks noChangeArrowheads="1"/>
          </p:cNvSpPr>
          <p:nvPr/>
        </p:nvSpPr>
        <p:spPr bwMode="auto">
          <a:xfrm>
            <a:off x="2489200"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6764" name="Text Box 44"/>
          <p:cNvSpPr txBox="1">
            <a:spLocks noChangeArrowheads="1"/>
          </p:cNvSpPr>
          <p:nvPr/>
        </p:nvSpPr>
        <p:spPr bwMode="auto">
          <a:xfrm>
            <a:off x="5407025"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6765" name="Text Box 45"/>
          <p:cNvSpPr txBox="1">
            <a:spLocks noChangeArrowheads="1"/>
          </p:cNvSpPr>
          <p:nvPr/>
        </p:nvSpPr>
        <p:spPr bwMode="auto">
          <a:xfrm>
            <a:off x="7272338" y="4338638"/>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FF6600"/>
                </a:solidFill>
                <a:latin typeface="Times" pitchFamily="18" charset="0"/>
              </a:rPr>
              <a:t>NPH</a:t>
            </a:r>
          </a:p>
        </p:txBody>
      </p:sp>
      <p:sp>
        <p:nvSpPr>
          <p:cNvPr id="926766" name="Freeform 46"/>
          <p:cNvSpPr>
            <a:spLocks/>
          </p:cNvSpPr>
          <p:nvPr/>
        </p:nvSpPr>
        <p:spPr bwMode="auto">
          <a:xfrm>
            <a:off x="857250" y="3140075"/>
            <a:ext cx="8751888" cy="608013"/>
          </a:xfrm>
          <a:custGeom>
            <a:avLst/>
            <a:gdLst>
              <a:gd name="T0" fmla="*/ 0 w 5616"/>
              <a:gd name="T1" fmla="*/ 432 h 496"/>
              <a:gd name="T2" fmla="*/ 192 w 5616"/>
              <a:gd name="T3" fmla="*/ 432 h 496"/>
              <a:gd name="T4" fmla="*/ 624 w 5616"/>
              <a:gd name="T5" fmla="*/ 48 h 496"/>
              <a:gd name="T6" fmla="*/ 1200 w 5616"/>
              <a:gd name="T7" fmla="*/ 384 h 496"/>
              <a:gd name="T8" fmla="*/ 1728 w 5616"/>
              <a:gd name="T9" fmla="*/ 48 h 496"/>
              <a:gd name="T10" fmla="*/ 2160 w 5616"/>
              <a:gd name="T11" fmla="*/ 96 h 496"/>
              <a:gd name="T12" fmla="*/ 2544 w 5616"/>
              <a:gd name="T13" fmla="*/ 384 h 496"/>
              <a:gd name="T14" fmla="*/ 2784 w 5616"/>
              <a:gd name="T15" fmla="*/ 432 h 496"/>
              <a:gd name="T16" fmla="*/ 3120 w 5616"/>
              <a:gd name="T17" fmla="*/ 432 h 496"/>
              <a:gd name="T18" fmla="*/ 3456 w 5616"/>
              <a:gd name="T19" fmla="*/ 144 h 496"/>
              <a:gd name="T20" fmla="*/ 3792 w 5616"/>
              <a:gd name="T21" fmla="*/ 96 h 496"/>
              <a:gd name="T22" fmla="*/ 4224 w 5616"/>
              <a:gd name="T23" fmla="*/ 432 h 496"/>
              <a:gd name="T24" fmla="*/ 4464 w 5616"/>
              <a:gd name="T25" fmla="*/ 480 h 496"/>
              <a:gd name="T26" fmla="*/ 4848 w 5616"/>
              <a:gd name="T27" fmla="*/ 480 h 496"/>
              <a:gd name="T28" fmla="*/ 5088 w 5616"/>
              <a:gd name="T29" fmla="*/ 432 h 496"/>
              <a:gd name="T30" fmla="*/ 5280 w 5616"/>
              <a:gd name="T31" fmla="*/ 432 h 496"/>
              <a:gd name="T32" fmla="*/ 5424 w 5616"/>
              <a:gd name="T33" fmla="*/ 384 h 496"/>
              <a:gd name="T34" fmla="*/ 5616 w 5616"/>
              <a:gd name="T35" fmla="*/ 3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6" h="496">
                <a:moveTo>
                  <a:pt x="0" y="432"/>
                </a:moveTo>
                <a:cubicBezTo>
                  <a:pt x="44" y="464"/>
                  <a:pt x="88" y="496"/>
                  <a:pt x="192" y="432"/>
                </a:cubicBezTo>
                <a:cubicBezTo>
                  <a:pt x="296" y="368"/>
                  <a:pt x="456" y="56"/>
                  <a:pt x="624" y="48"/>
                </a:cubicBezTo>
                <a:cubicBezTo>
                  <a:pt x="792" y="40"/>
                  <a:pt x="1016" y="384"/>
                  <a:pt x="1200" y="384"/>
                </a:cubicBezTo>
                <a:cubicBezTo>
                  <a:pt x="1384" y="384"/>
                  <a:pt x="1568" y="96"/>
                  <a:pt x="1728" y="48"/>
                </a:cubicBezTo>
                <a:cubicBezTo>
                  <a:pt x="1888" y="0"/>
                  <a:pt x="2024" y="40"/>
                  <a:pt x="2160" y="96"/>
                </a:cubicBezTo>
                <a:cubicBezTo>
                  <a:pt x="2296" y="152"/>
                  <a:pt x="2440" y="328"/>
                  <a:pt x="2544" y="384"/>
                </a:cubicBezTo>
                <a:cubicBezTo>
                  <a:pt x="2648" y="440"/>
                  <a:pt x="2688" y="424"/>
                  <a:pt x="2784" y="432"/>
                </a:cubicBezTo>
                <a:cubicBezTo>
                  <a:pt x="2880" y="440"/>
                  <a:pt x="3008" y="480"/>
                  <a:pt x="3120" y="432"/>
                </a:cubicBezTo>
                <a:cubicBezTo>
                  <a:pt x="3232" y="384"/>
                  <a:pt x="3344" y="200"/>
                  <a:pt x="3456" y="144"/>
                </a:cubicBezTo>
                <a:cubicBezTo>
                  <a:pt x="3568" y="88"/>
                  <a:pt x="3664" y="48"/>
                  <a:pt x="3792" y="96"/>
                </a:cubicBezTo>
                <a:cubicBezTo>
                  <a:pt x="3920" y="144"/>
                  <a:pt x="4112" y="368"/>
                  <a:pt x="4224" y="432"/>
                </a:cubicBezTo>
                <a:cubicBezTo>
                  <a:pt x="4336" y="496"/>
                  <a:pt x="4360" y="472"/>
                  <a:pt x="4464" y="480"/>
                </a:cubicBezTo>
                <a:cubicBezTo>
                  <a:pt x="4568" y="488"/>
                  <a:pt x="4744" y="488"/>
                  <a:pt x="4848" y="480"/>
                </a:cubicBezTo>
                <a:cubicBezTo>
                  <a:pt x="4952" y="472"/>
                  <a:pt x="5016" y="440"/>
                  <a:pt x="5088" y="432"/>
                </a:cubicBezTo>
                <a:cubicBezTo>
                  <a:pt x="5160" y="424"/>
                  <a:pt x="5224" y="440"/>
                  <a:pt x="5280" y="432"/>
                </a:cubicBezTo>
                <a:cubicBezTo>
                  <a:pt x="5336" y="424"/>
                  <a:pt x="5368" y="400"/>
                  <a:pt x="5424" y="384"/>
                </a:cubicBezTo>
                <a:cubicBezTo>
                  <a:pt x="5480" y="368"/>
                  <a:pt x="5548" y="352"/>
                  <a:pt x="5616" y="33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67" name="Rectangle 47"/>
          <p:cNvSpPr>
            <a:spLocks noChangeArrowheads="1"/>
          </p:cNvSpPr>
          <p:nvPr/>
        </p:nvSpPr>
        <p:spPr bwMode="auto">
          <a:xfrm>
            <a:off x="1143000" y="609600"/>
            <a:ext cx="9493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altLang="fr-FR" sz="2800" b="1">
                <a:effectLst>
                  <a:outerShdw blurRad="38100" dist="38100" dir="2700000" algn="tl">
                    <a:srgbClr val="000000"/>
                  </a:outerShdw>
                </a:effectLst>
                <a:latin typeface="Arial Narrow" pitchFamily="34" charset="0"/>
              </a:rPr>
              <a:t>Insulinothérapie à 1 injection</a:t>
            </a:r>
          </a:p>
        </p:txBody>
      </p:sp>
      <p:sp>
        <p:nvSpPr>
          <p:cNvPr id="926768" name="Oval 48"/>
          <p:cNvSpPr>
            <a:spLocks noChangeArrowheads="1"/>
          </p:cNvSpPr>
          <p:nvPr/>
        </p:nvSpPr>
        <p:spPr bwMode="auto">
          <a:xfrm>
            <a:off x="99060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69" name="Oval 49"/>
          <p:cNvSpPr>
            <a:spLocks noChangeArrowheads="1"/>
          </p:cNvSpPr>
          <p:nvPr/>
        </p:nvSpPr>
        <p:spPr bwMode="auto">
          <a:xfrm>
            <a:off x="115570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70" name="Oval 50"/>
          <p:cNvSpPr>
            <a:spLocks noChangeArrowheads="1"/>
          </p:cNvSpPr>
          <p:nvPr/>
        </p:nvSpPr>
        <p:spPr bwMode="auto">
          <a:xfrm>
            <a:off x="25590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71" name="Oval 51"/>
          <p:cNvSpPr>
            <a:spLocks noChangeArrowheads="1"/>
          </p:cNvSpPr>
          <p:nvPr/>
        </p:nvSpPr>
        <p:spPr bwMode="auto">
          <a:xfrm>
            <a:off x="27241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72" name="Oval 52"/>
          <p:cNvSpPr>
            <a:spLocks noChangeArrowheads="1"/>
          </p:cNvSpPr>
          <p:nvPr/>
        </p:nvSpPr>
        <p:spPr bwMode="auto">
          <a:xfrm>
            <a:off x="52006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73" name="Oval 53"/>
          <p:cNvSpPr>
            <a:spLocks noChangeArrowheads="1"/>
          </p:cNvSpPr>
          <p:nvPr/>
        </p:nvSpPr>
        <p:spPr bwMode="auto">
          <a:xfrm>
            <a:off x="53657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6774" name="Text Box 54"/>
          <p:cNvSpPr txBox="1">
            <a:spLocks noChangeArrowheads="1"/>
          </p:cNvSpPr>
          <p:nvPr/>
        </p:nvSpPr>
        <p:spPr bwMode="auto">
          <a:xfrm>
            <a:off x="1693863" y="4308475"/>
            <a:ext cx="3084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latin typeface="Times New Roman" pitchFamily="18" charset="0"/>
              </a:rPr>
              <a:t>Hypoglycémiant(s) oral</a:t>
            </a:r>
          </a:p>
        </p:txBody>
      </p:sp>
      <p:sp>
        <p:nvSpPr>
          <p:cNvPr id="926775" name="Freeform 55"/>
          <p:cNvSpPr>
            <a:spLocks/>
          </p:cNvSpPr>
          <p:nvPr/>
        </p:nvSpPr>
        <p:spPr bwMode="auto">
          <a:xfrm>
            <a:off x="633413" y="5118100"/>
            <a:ext cx="896937" cy="530225"/>
          </a:xfrm>
          <a:custGeom>
            <a:avLst/>
            <a:gdLst>
              <a:gd name="T0" fmla="*/ 0 w 576"/>
              <a:gd name="T1" fmla="*/ 0 h 432"/>
              <a:gd name="T2" fmla="*/ 576 w 576"/>
              <a:gd name="T3" fmla="*/ 432 h 432"/>
            </a:gdLst>
            <a:ahLst/>
            <a:cxnLst>
              <a:cxn ang="0">
                <a:pos x="T0" y="T1"/>
              </a:cxn>
              <a:cxn ang="0">
                <a:pos x="T2" y="T3"/>
              </a:cxn>
            </a:cxnLst>
            <a:rect l="0" t="0" r="r" b="b"/>
            <a:pathLst>
              <a:path w="576" h="432">
                <a:moveTo>
                  <a:pt x="0" y="0"/>
                </a:moveTo>
                <a:cubicBezTo>
                  <a:pt x="240" y="180"/>
                  <a:pt x="480" y="360"/>
                  <a:pt x="576" y="432"/>
                </a:cubicBezTo>
              </a:path>
            </a:pathLst>
          </a:custGeom>
          <a:noFill/>
          <a:ln w="38100" cmpd="sng">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Espace réservé du numéro de diapositive 3"/>
          <p:cNvSpPr>
            <a:spLocks noGrp="1"/>
          </p:cNvSpPr>
          <p:nvPr>
            <p:ph type="sldNum" sz="quarter" idx="11"/>
          </p:nvPr>
        </p:nvSpPr>
        <p:spPr/>
        <p:txBody>
          <a:bodyPr/>
          <a:lstStyle/>
          <a:p>
            <a:fld id="{F8B4215D-6E6E-40CC-B503-2C95B030CE11}" type="slidenum">
              <a:rPr lang="fr-FR" altLang="fr-FR"/>
              <a:pPr/>
              <a:t>29</a:t>
            </a:fld>
            <a:endParaRPr lang="fr-FR" altLang="fr-FR"/>
          </a:p>
        </p:txBody>
      </p:sp>
      <p:sp>
        <p:nvSpPr>
          <p:cNvPr id="927746" name="Line 2"/>
          <p:cNvSpPr>
            <a:spLocks noChangeShapeType="1"/>
          </p:cNvSpPr>
          <p:nvPr/>
        </p:nvSpPr>
        <p:spPr bwMode="auto">
          <a:xfrm>
            <a:off x="633413" y="2255838"/>
            <a:ext cx="0" cy="3402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47" name="Line 3"/>
          <p:cNvSpPr>
            <a:spLocks noChangeShapeType="1"/>
          </p:cNvSpPr>
          <p:nvPr/>
        </p:nvSpPr>
        <p:spPr bwMode="auto">
          <a:xfrm>
            <a:off x="550863" y="5657850"/>
            <a:ext cx="8526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48" name="Line 4"/>
          <p:cNvSpPr>
            <a:spLocks noChangeShapeType="1"/>
          </p:cNvSpPr>
          <p:nvPr/>
        </p:nvSpPr>
        <p:spPr bwMode="auto">
          <a:xfrm>
            <a:off x="633413" y="3905250"/>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49" name="Line 5"/>
          <p:cNvSpPr>
            <a:spLocks noChangeShapeType="1"/>
          </p:cNvSpPr>
          <p:nvPr/>
        </p:nvSpPr>
        <p:spPr bwMode="auto">
          <a:xfrm>
            <a:off x="115570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0" name="Line 6"/>
          <p:cNvSpPr>
            <a:spLocks noChangeShapeType="1"/>
          </p:cNvSpPr>
          <p:nvPr/>
        </p:nvSpPr>
        <p:spPr bwMode="auto">
          <a:xfrm>
            <a:off x="287655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1" name="Line 7"/>
          <p:cNvSpPr>
            <a:spLocks noChangeShapeType="1"/>
          </p:cNvSpPr>
          <p:nvPr/>
        </p:nvSpPr>
        <p:spPr bwMode="auto">
          <a:xfrm>
            <a:off x="5794375"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2" name="Line 8"/>
          <p:cNvSpPr>
            <a:spLocks noChangeShapeType="1"/>
          </p:cNvSpPr>
          <p:nvPr/>
        </p:nvSpPr>
        <p:spPr bwMode="auto">
          <a:xfrm>
            <a:off x="633413" y="5648325"/>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27753" name="Group 9"/>
          <p:cNvGrpSpPr>
            <a:grpSpLocks/>
          </p:cNvGrpSpPr>
          <p:nvPr/>
        </p:nvGrpSpPr>
        <p:grpSpPr bwMode="auto">
          <a:xfrm>
            <a:off x="1155700" y="5581650"/>
            <a:ext cx="7631113" cy="176213"/>
            <a:chOff x="816" y="3936"/>
            <a:chExt cx="4896" cy="144"/>
          </a:xfrm>
        </p:grpSpPr>
        <p:sp>
          <p:nvSpPr>
            <p:cNvPr id="927754" name="Line 10"/>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5" name="Line 11"/>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6" name="Line 12"/>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7" name="Line 13"/>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8" name="Line 14"/>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59" name="Line 15"/>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7760" name="Group 16"/>
          <p:cNvGrpSpPr>
            <a:grpSpLocks/>
          </p:cNvGrpSpPr>
          <p:nvPr/>
        </p:nvGrpSpPr>
        <p:grpSpPr bwMode="auto">
          <a:xfrm>
            <a:off x="1155700" y="5470525"/>
            <a:ext cx="7631113" cy="177800"/>
            <a:chOff x="816" y="3936"/>
            <a:chExt cx="4896" cy="144"/>
          </a:xfrm>
        </p:grpSpPr>
        <p:sp>
          <p:nvSpPr>
            <p:cNvPr id="927761" name="Line 17"/>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2" name="Line 18"/>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3" name="Line 19"/>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4" name="Line 20"/>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5" name="Line 21"/>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6" name="Line 22"/>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7767" name="Group 23"/>
          <p:cNvGrpSpPr>
            <a:grpSpLocks/>
          </p:cNvGrpSpPr>
          <p:nvPr/>
        </p:nvGrpSpPr>
        <p:grpSpPr bwMode="auto">
          <a:xfrm>
            <a:off x="1155700" y="3729038"/>
            <a:ext cx="7631113" cy="176212"/>
            <a:chOff x="816" y="3936"/>
            <a:chExt cx="4896" cy="144"/>
          </a:xfrm>
        </p:grpSpPr>
        <p:sp>
          <p:nvSpPr>
            <p:cNvPr id="927768" name="Line 24"/>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69" name="Line 25"/>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70" name="Line 26"/>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71" name="Line 27"/>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72" name="Line 28"/>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73" name="Line 29"/>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7774" name="Text Box 30"/>
          <p:cNvSpPr txBox="1">
            <a:spLocks noChangeArrowheads="1"/>
          </p:cNvSpPr>
          <p:nvPr/>
        </p:nvSpPr>
        <p:spPr bwMode="auto">
          <a:xfrm>
            <a:off x="915988" y="58626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8:00</a:t>
            </a:r>
          </a:p>
        </p:txBody>
      </p:sp>
      <p:sp>
        <p:nvSpPr>
          <p:cNvPr id="927775" name="Text Box 31"/>
          <p:cNvSpPr txBox="1">
            <a:spLocks noChangeArrowheads="1"/>
          </p:cNvSpPr>
          <p:nvPr/>
        </p:nvSpPr>
        <p:spPr bwMode="auto">
          <a:xfrm>
            <a:off x="22637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12:00</a:t>
            </a:r>
          </a:p>
        </p:txBody>
      </p:sp>
      <p:sp>
        <p:nvSpPr>
          <p:cNvPr id="927776" name="Text Box 32"/>
          <p:cNvSpPr txBox="1">
            <a:spLocks noChangeArrowheads="1"/>
          </p:cNvSpPr>
          <p:nvPr/>
        </p:nvSpPr>
        <p:spPr bwMode="auto">
          <a:xfrm>
            <a:off x="383381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16:00</a:t>
            </a:r>
          </a:p>
        </p:txBody>
      </p:sp>
      <p:sp>
        <p:nvSpPr>
          <p:cNvPr id="927777" name="Text Box 33"/>
          <p:cNvSpPr txBox="1">
            <a:spLocks noChangeArrowheads="1"/>
          </p:cNvSpPr>
          <p:nvPr/>
        </p:nvSpPr>
        <p:spPr bwMode="auto">
          <a:xfrm>
            <a:off x="555466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20:00</a:t>
            </a:r>
          </a:p>
        </p:txBody>
      </p:sp>
      <p:sp>
        <p:nvSpPr>
          <p:cNvPr id="927778" name="Text Box 34"/>
          <p:cNvSpPr txBox="1">
            <a:spLocks noChangeArrowheads="1"/>
          </p:cNvSpPr>
          <p:nvPr/>
        </p:nvSpPr>
        <p:spPr bwMode="auto">
          <a:xfrm>
            <a:off x="70516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24:00</a:t>
            </a:r>
          </a:p>
        </p:txBody>
      </p:sp>
      <p:sp>
        <p:nvSpPr>
          <p:cNvPr id="927779" name="Text Box 35"/>
          <p:cNvSpPr txBox="1">
            <a:spLocks noChangeArrowheads="1"/>
          </p:cNvSpPr>
          <p:nvPr/>
        </p:nvSpPr>
        <p:spPr bwMode="auto">
          <a:xfrm>
            <a:off x="8621713" y="58674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4:00</a:t>
            </a:r>
          </a:p>
        </p:txBody>
      </p:sp>
      <p:grpSp>
        <p:nvGrpSpPr>
          <p:cNvPr id="927780" name="Group 36"/>
          <p:cNvGrpSpPr>
            <a:grpSpLocks/>
          </p:cNvGrpSpPr>
          <p:nvPr/>
        </p:nvGrpSpPr>
        <p:grpSpPr bwMode="auto">
          <a:xfrm>
            <a:off x="6248400" y="4221163"/>
            <a:ext cx="149225" cy="647700"/>
            <a:chOff x="720" y="3072"/>
            <a:chExt cx="96" cy="528"/>
          </a:xfrm>
        </p:grpSpPr>
        <p:sp>
          <p:nvSpPr>
            <p:cNvPr id="927781" name="Rectangle 37"/>
            <p:cNvSpPr>
              <a:spLocks noChangeArrowheads="1"/>
            </p:cNvSpPr>
            <p:nvPr/>
          </p:nvSpPr>
          <p:spPr bwMode="auto">
            <a:xfrm>
              <a:off x="720" y="3168"/>
              <a:ext cx="96" cy="336"/>
            </a:xfrm>
            <a:prstGeom prst="rect">
              <a:avLst/>
            </a:prstGeom>
            <a:solidFill>
              <a:srgbClr val="0FF5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82" name="Line 38"/>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83" name="Line 39"/>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84" name="Line 40"/>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7785" name="Text Box 41"/>
          <p:cNvSpPr txBox="1">
            <a:spLocks noChangeArrowheads="1"/>
          </p:cNvSpPr>
          <p:nvPr/>
        </p:nvSpPr>
        <p:spPr bwMode="auto">
          <a:xfrm>
            <a:off x="766763" y="222885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7786" name="Text Box 42"/>
          <p:cNvSpPr txBox="1">
            <a:spLocks noChangeArrowheads="1"/>
          </p:cNvSpPr>
          <p:nvPr/>
        </p:nvSpPr>
        <p:spPr bwMode="auto">
          <a:xfrm>
            <a:off x="2489200"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7787" name="Text Box 43"/>
          <p:cNvSpPr txBox="1">
            <a:spLocks noChangeArrowheads="1"/>
          </p:cNvSpPr>
          <p:nvPr/>
        </p:nvSpPr>
        <p:spPr bwMode="auto">
          <a:xfrm>
            <a:off x="5407025"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7788" name="Freeform 44"/>
          <p:cNvSpPr>
            <a:spLocks/>
          </p:cNvSpPr>
          <p:nvPr/>
        </p:nvSpPr>
        <p:spPr bwMode="auto">
          <a:xfrm>
            <a:off x="857250" y="3140075"/>
            <a:ext cx="8751888" cy="608013"/>
          </a:xfrm>
          <a:custGeom>
            <a:avLst/>
            <a:gdLst>
              <a:gd name="T0" fmla="*/ 0 w 5616"/>
              <a:gd name="T1" fmla="*/ 432 h 496"/>
              <a:gd name="T2" fmla="*/ 192 w 5616"/>
              <a:gd name="T3" fmla="*/ 432 h 496"/>
              <a:gd name="T4" fmla="*/ 624 w 5616"/>
              <a:gd name="T5" fmla="*/ 48 h 496"/>
              <a:gd name="T6" fmla="*/ 1200 w 5616"/>
              <a:gd name="T7" fmla="*/ 384 h 496"/>
              <a:gd name="T8" fmla="*/ 1728 w 5616"/>
              <a:gd name="T9" fmla="*/ 48 h 496"/>
              <a:gd name="T10" fmla="*/ 2160 w 5616"/>
              <a:gd name="T11" fmla="*/ 96 h 496"/>
              <a:gd name="T12" fmla="*/ 2544 w 5616"/>
              <a:gd name="T13" fmla="*/ 384 h 496"/>
              <a:gd name="T14" fmla="*/ 2784 w 5616"/>
              <a:gd name="T15" fmla="*/ 432 h 496"/>
              <a:gd name="T16" fmla="*/ 3120 w 5616"/>
              <a:gd name="T17" fmla="*/ 432 h 496"/>
              <a:gd name="T18" fmla="*/ 3456 w 5616"/>
              <a:gd name="T19" fmla="*/ 144 h 496"/>
              <a:gd name="T20" fmla="*/ 3792 w 5616"/>
              <a:gd name="T21" fmla="*/ 96 h 496"/>
              <a:gd name="T22" fmla="*/ 4224 w 5616"/>
              <a:gd name="T23" fmla="*/ 432 h 496"/>
              <a:gd name="T24" fmla="*/ 4464 w 5616"/>
              <a:gd name="T25" fmla="*/ 480 h 496"/>
              <a:gd name="T26" fmla="*/ 4848 w 5616"/>
              <a:gd name="T27" fmla="*/ 480 h 496"/>
              <a:gd name="T28" fmla="*/ 5088 w 5616"/>
              <a:gd name="T29" fmla="*/ 432 h 496"/>
              <a:gd name="T30" fmla="*/ 5280 w 5616"/>
              <a:gd name="T31" fmla="*/ 432 h 496"/>
              <a:gd name="T32" fmla="*/ 5424 w 5616"/>
              <a:gd name="T33" fmla="*/ 384 h 496"/>
              <a:gd name="T34" fmla="*/ 5616 w 5616"/>
              <a:gd name="T35" fmla="*/ 3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6" h="496">
                <a:moveTo>
                  <a:pt x="0" y="432"/>
                </a:moveTo>
                <a:cubicBezTo>
                  <a:pt x="44" y="464"/>
                  <a:pt x="88" y="496"/>
                  <a:pt x="192" y="432"/>
                </a:cubicBezTo>
                <a:cubicBezTo>
                  <a:pt x="296" y="368"/>
                  <a:pt x="456" y="56"/>
                  <a:pt x="624" y="48"/>
                </a:cubicBezTo>
                <a:cubicBezTo>
                  <a:pt x="792" y="40"/>
                  <a:pt x="1016" y="384"/>
                  <a:pt x="1200" y="384"/>
                </a:cubicBezTo>
                <a:cubicBezTo>
                  <a:pt x="1384" y="384"/>
                  <a:pt x="1568" y="96"/>
                  <a:pt x="1728" y="48"/>
                </a:cubicBezTo>
                <a:cubicBezTo>
                  <a:pt x="1888" y="0"/>
                  <a:pt x="2024" y="40"/>
                  <a:pt x="2160" y="96"/>
                </a:cubicBezTo>
                <a:cubicBezTo>
                  <a:pt x="2296" y="152"/>
                  <a:pt x="2440" y="328"/>
                  <a:pt x="2544" y="384"/>
                </a:cubicBezTo>
                <a:cubicBezTo>
                  <a:pt x="2648" y="440"/>
                  <a:pt x="2688" y="424"/>
                  <a:pt x="2784" y="432"/>
                </a:cubicBezTo>
                <a:cubicBezTo>
                  <a:pt x="2880" y="440"/>
                  <a:pt x="3008" y="480"/>
                  <a:pt x="3120" y="432"/>
                </a:cubicBezTo>
                <a:cubicBezTo>
                  <a:pt x="3232" y="384"/>
                  <a:pt x="3344" y="200"/>
                  <a:pt x="3456" y="144"/>
                </a:cubicBezTo>
                <a:cubicBezTo>
                  <a:pt x="3568" y="88"/>
                  <a:pt x="3664" y="48"/>
                  <a:pt x="3792" y="96"/>
                </a:cubicBezTo>
                <a:cubicBezTo>
                  <a:pt x="3920" y="144"/>
                  <a:pt x="4112" y="368"/>
                  <a:pt x="4224" y="432"/>
                </a:cubicBezTo>
                <a:cubicBezTo>
                  <a:pt x="4336" y="496"/>
                  <a:pt x="4360" y="472"/>
                  <a:pt x="4464" y="480"/>
                </a:cubicBezTo>
                <a:cubicBezTo>
                  <a:pt x="4568" y="488"/>
                  <a:pt x="4744" y="488"/>
                  <a:pt x="4848" y="480"/>
                </a:cubicBezTo>
                <a:cubicBezTo>
                  <a:pt x="4952" y="472"/>
                  <a:pt x="5016" y="440"/>
                  <a:pt x="5088" y="432"/>
                </a:cubicBezTo>
                <a:cubicBezTo>
                  <a:pt x="5160" y="424"/>
                  <a:pt x="5224" y="440"/>
                  <a:pt x="5280" y="432"/>
                </a:cubicBezTo>
                <a:cubicBezTo>
                  <a:pt x="5336" y="424"/>
                  <a:pt x="5368" y="400"/>
                  <a:pt x="5424" y="384"/>
                </a:cubicBezTo>
                <a:cubicBezTo>
                  <a:pt x="5480" y="368"/>
                  <a:pt x="5548" y="352"/>
                  <a:pt x="5616" y="33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89" name="Rectangle 45"/>
          <p:cNvSpPr>
            <a:spLocks noChangeArrowheads="1"/>
          </p:cNvSpPr>
          <p:nvPr/>
        </p:nvSpPr>
        <p:spPr bwMode="auto">
          <a:xfrm>
            <a:off x="1143000" y="609600"/>
            <a:ext cx="9493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altLang="fr-FR" sz="2800" b="1">
                <a:effectLst>
                  <a:outerShdw blurRad="38100" dist="38100" dir="2700000" algn="tl">
                    <a:srgbClr val="000000"/>
                  </a:outerShdw>
                </a:effectLst>
                <a:latin typeface="Arial Narrow" pitchFamily="34" charset="0"/>
              </a:rPr>
              <a:t>Insulinothérapie à 1 injection</a:t>
            </a:r>
          </a:p>
        </p:txBody>
      </p:sp>
      <p:sp>
        <p:nvSpPr>
          <p:cNvPr id="927790" name="Oval 46"/>
          <p:cNvSpPr>
            <a:spLocks noChangeArrowheads="1"/>
          </p:cNvSpPr>
          <p:nvPr/>
        </p:nvSpPr>
        <p:spPr bwMode="auto">
          <a:xfrm>
            <a:off x="99060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1" name="Oval 47"/>
          <p:cNvSpPr>
            <a:spLocks noChangeArrowheads="1"/>
          </p:cNvSpPr>
          <p:nvPr/>
        </p:nvSpPr>
        <p:spPr bwMode="auto">
          <a:xfrm>
            <a:off x="115570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2" name="Oval 48"/>
          <p:cNvSpPr>
            <a:spLocks noChangeArrowheads="1"/>
          </p:cNvSpPr>
          <p:nvPr/>
        </p:nvSpPr>
        <p:spPr bwMode="auto">
          <a:xfrm>
            <a:off x="25590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3" name="Oval 49"/>
          <p:cNvSpPr>
            <a:spLocks noChangeArrowheads="1"/>
          </p:cNvSpPr>
          <p:nvPr/>
        </p:nvSpPr>
        <p:spPr bwMode="auto">
          <a:xfrm>
            <a:off x="27241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4" name="Oval 50"/>
          <p:cNvSpPr>
            <a:spLocks noChangeArrowheads="1"/>
          </p:cNvSpPr>
          <p:nvPr/>
        </p:nvSpPr>
        <p:spPr bwMode="auto">
          <a:xfrm>
            <a:off x="52006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5" name="Oval 51"/>
          <p:cNvSpPr>
            <a:spLocks noChangeArrowheads="1"/>
          </p:cNvSpPr>
          <p:nvPr/>
        </p:nvSpPr>
        <p:spPr bwMode="auto">
          <a:xfrm>
            <a:off x="5365750" y="4876800"/>
            <a:ext cx="82550" cy="76200"/>
          </a:xfrm>
          <a:prstGeom prst="ellipse">
            <a:avLst/>
          </a:prstGeom>
          <a:solidFill>
            <a:schemeClr val="bg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7796" name="Text Box 52"/>
          <p:cNvSpPr txBox="1">
            <a:spLocks noChangeArrowheads="1"/>
          </p:cNvSpPr>
          <p:nvPr/>
        </p:nvSpPr>
        <p:spPr bwMode="auto">
          <a:xfrm>
            <a:off x="1693863" y="4308475"/>
            <a:ext cx="3084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latin typeface="Times New Roman" pitchFamily="18" charset="0"/>
              </a:rPr>
              <a:t>Hypoglycémiant(s) oral</a:t>
            </a:r>
          </a:p>
        </p:txBody>
      </p:sp>
      <p:grpSp>
        <p:nvGrpSpPr>
          <p:cNvPr id="927797" name="Group 53"/>
          <p:cNvGrpSpPr>
            <a:grpSpLocks/>
          </p:cNvGrpSpPr>
          <p:nvPr/>
        </p:nvGrpSpPr>
        <p:grpSpPr bwMode="auto">
          <a:xfrm>
            <a:off x="631825" y="4149725"/>
            <a:ext cx="8709025" cy="1514475"/>
            <a:chOff x="398" y="2614"/>
            <a:chExt cx="5486" cy="954"/>
          </a:xfrm>
        </p:grpSpPr>
        <p:sp>
          <p:nvSpPr>
            <p:cNvPr id="927798" name="Freeform 54"/>
            <p:cNvSpPr>
              <a:spLocks/>
            </p:cNvSpPr>
            <p:nvPr/>
          </p:nvSpPr>
          <p:spPr bwMode="auto">
            <a:xfrm>
              <a:off x="3936" y="3022"/>
              <a:ext cx="1746" cy="475"/>
            </a:xfrm>
            <a:custGeom>
              <a:avLst/>
              <a:gdLst>
                <a:gd name="T0" fmla="*/ 0 w 1746"/>
                <a:gd name="T1" fmla="*/ 475 h 475"/>
                <a:gd name="T2" fmla="*/ 292 w 1746"/>
                <a:gd name="T3" fmla="*/ 37 h 475"/>
                <a:gd name="T4" fmla="*/ 365 w 1746"/>
                <a:gd name="T5" fmla="*/ 9 h 475"/>
                <a:gd name="T6" fmla="*/ 1746 w 1746"/>
                <a:gd name="T7" fmla="*/ 0 h 475"/>
              </a:gdLst>
              <a:ahLst/>
              <a:cxnLst>
                <a:cxn ang="0">
                  <a:pos x="T0" y="T1"/>
                </a:cxn>
                <a:cxn ang="0">
                  <a:pos x="T2" y="T3"/>
                </a:cxn>
                <a:cxn ang="0">
                  <a:pos x="T4" y="T5"/>
                </a:cxn>
                <a:cxn ang="0">
                  <a:pos x="T6" y="T7"/>
                </a:cxn>
              </a:cxnLst>
              <a:rect l="0" t="0" r="r" b="b"/>
              <a:pathLst>
                <a:path w="1746" h="475">
                  <a:moveTo>
                    <a:pt x="0" y="475"/>
                  </a:moveTo>
                  <a:cubicBezTo>
                    <a:pt x="57" y="305"/>
                    <a:pt x="95" y="96"/>
                    <a:pt x="292" y="37"/>
                  </a:cubicBezTo>
                  <a:cubicBezTo>
                    <a:pt x="317" y="30"/>
                    <a:pt x="339" y="9"/>
                    <a:pt x="365" y="9"/>
                  </a:cubicBezTo>
                  <a:cubicBezTo>
                    <a:pt x="825" y="0"/>
                    <a:pt x="1746" y="0"/>
                    <a:pt x="1746" y="0"/>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7799" name="Freeform 55"/>
            <p:cNvSpPr>
              <a:spLocks/>
            </p:cNvSpPr>
            <p:nvPr/>
          </p:nvSpPr>
          <p:spPr bwMode="auto">
            <a:xfrm>
              <a:off x="398" y="3067"/>
              <a:ext cx="3543" cy="501"/>
            </a:xfrm>
            <a:custGeom>
              <a:avLst/>
              <a:gdLst>
                <a:gd name="T0" fmla="*/ 0 w 3815"/>
                <a:gd name="T1" fmla="*/ 48 h 501"/>
                <a:gd name="T2" fmla="*/ 3136 w 3815"/>
                <a:gd name="T3" fmla="*/ 3 h 501"/>
                <a:gd name="T4" fmla="*/ 3456 w 3815"/>
                <a:gd name="T5" fmla="*/ 48 h 501"/>
                <a:gd name="T6" fmla="*/ 3474 w 3815"/>
                <a:gd name="T7" fmla="*/ 67 h 501"/>
                <a:gd name="T8" fmla="*/ 3511 w 3815"/>
                <a:gd name="T9" fmla="*/ 76 h 501"/>
                <a:gd name="T10" fmla="*/ 3593 w 3815"/>
                <a:gd name="T11" fmla="*/ 176 h 501"/>
                <a:gd name="T12" fmla="*/ 3685 w 3815"/>
                <a:gd name="T13" fmla="*/ 268 h 501"/>
                <a:gd name="T14" fmla="*/ 3721 w 3815"/>
                <a:gd name="T15" fmla="*/ 323 h 501"/>
                <a:gd name="T16" fmla="*/ 3739 w 3815"/>
                <a:gd name="T17" fmla="*/ 350 h 501"/>
                <a:gd name="T18" fmla="*/ 3758 w 3815"/>
                <a:gd name="T19" fmla="*/ 377 h 501"/>
                <a:gd name="T20" fmla="*/ 3767 w 3815"/>
                <a:gd name="T21" fmla="*/ 405 h 501"/>
                <a:gd name="T22" fmla="*/ 3785 w 3815"/>
                <a:gd name="T23" fmla="*/ 432 h 501"/>
                <a:gd name="T24" fmla="*/ 3813 w 3815"/>
                <a:gd name="T25" fmla="*/ 49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15" h="501">
                  <a:moveTo>
                    <a:pt x="0" y="48"/>
                  </a:moveTo>
                  <a:cubicBezTo>
                    <a:pt x="1046" y="42"/>
                    <a:pt x="2091" y="34"/>
                    <a:pt x="3136" y="3"/>
                  </a:cubicBezTo>
                  <a:cubicBezTo>
                    <a:pt x="3244" y="8"/>
                    <a:pt x="3357" y="0"/>
                    <a:pt x="3456" y="48"/>
                  </a:cubicBezTo>
                  <a:cubicBezTo>
                    <a:pt x="3462" y="54"/>
                    <a:pt x="3466" y="63"/>
                    <a:pt x="3474" y="67"/>
                  </a:cubicBezTo>
                  <a:cubicBezTo>
                    <a:pt x="3485" y="73"/>
                    <a:pt x="3501" y="68"/>
                    <a:pt x="3511" y="76"/>
                  </a:cubicBezTo>
                  <a:cubicBezTo>
                    <a:pt x="3549" y="110"/>
                    <a:pt x="3551" y="148"/>
                    <a:pt x="3593" y="176"/>
                  </a:cubicBezTo>
                  <a:cubicBezTo>
                    <a:pt x="3617" y="213"/>
                    <a:pt x="3653" y="236"/>
                    <a:pt x="3685" y="268"/>
                  </a:cubicBezTo>
                  <a:cubicBezTo>
                    <a:pt x="3700" y="283"/>
                    <a:pt x="3709" y="305"/>
                    <a:pt x="3721" y="323"/>
                  </a:cubicBezTo>
                  <a:cubicBezTo>
                    <a:pt x="3727" y="332"/>
                    <a:pt x="3733" y="341"/>
                    <a:pt x="3739" y="350"/>
                  </a:cubicBezTo>
                  <a:cubicBezTo>
                    <a:pt x="3745" y="359"/>
                    <a:pt x="3758" y="377"/>
                    <a:pt x="3758" y="377"/>
                  </a:cubicBezTo>
                  <a:cubicBezTo>
                    <a:pt x="3761" y="386"/>
                    <a:pt x="3763" y="396"/>
                    <a:pt x="3767" y="405"/>
                  </a:cubicBezTo>
                  <a:cubicBezTo>
                    <a:pt x="3772" y="415"/>
                    <a:pt x="3781" y="422"/>
                    <a:pt x="3785" y="432"/>
                  </a:cubicBezTo>
                  <a:cubicBezTo>
                    <a:pt x="3815" y="501"/>
                    <a:pt x="3786" y="472"/>
                    <a:pt x="3813" y="496"/>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7800" name="Text Box 56"/>
            <p:cNvSpPr txBox="1">
              <a:spLocks noChangeArrowheads="1"/>
            </p:cNvSpPr>
            <p:nvPr/>
          </p:nvSpPr>
          <p:spPr bwMode="auto">
            <a:xfrm>
              <a:off x="5161" y="2614"/>
              <a:ext cx="7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0FF509"/>
                  </a:solidFill>
                  <a:latin typeface="Times" pitchFamily="18" charset="0"/>
                </a:rPr>
                <a:t>LENTE</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1"/>
          </p:nvPr>
        </p:nvSpPr>
        <p:spPr/>
        <p:txBody>
          <a:bodyPr/>
          <a:lstStyle/>
          <a:p>
            <a:fld id="{A1DD92B8-BF2E-4E12-BF3F-1B1032414036}" type="slidenum">
              <a:rPr lang="fr-FR" altLang="fr-FR"/>
              <a:pPr/>
              <a:t>3</a:t>
            </a:fld>
            <a:endParaRPr lang="fr-FR" altLang="fr-FR"/>
          </a:p>
        </p:txBody>
      </p:sp>
      <p:sp>
        <p:nvSpPr>
          <p:cNvPr id="955394" name="Text Box 2"/>
          <p:cNvSpPr txBox="1">
            <a:spLocks noChangeArrowheads="1"/>
          </p:cNvSpPr>
          <p:nvPr/>
        </p:nvSpPr>
        <p:spPr bwMode="auto">
          <a:xfrm>
            <a:off x="1073150" y="2133600"/>
            <a:ext cx="1858963"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pPr eaLnBrk="0" hangingPunct="0">
              <a:lnSpc>
                <a:spcPct val="60000"/>
              </a:lnSpc>
              <a:spcBef>
                <a:spcPct val="50000"/>
              </a:spcBef>
            </a:pPr>
            <a:r>
              <a:rPr lang="en-GB" altLang="fr-FR" sz="2400" b="1">
                <a:solidFill>
                  <a:srgbClr val="FFFF00"/>
                </a:solidFill>
                <a:latin typeface="Comic Sans MS" pitchFamily="66" charset="0"/>
              </a:rPr>
              <a:t>Réduction</a:t>
            </a:r>
          </a:p>
          <a:p>
            <a:pPr eaLnBrk="0" hangingPunct="0">
              <a:lnSpc>
                <a:spcPct val="60000"/>
              </a:lnSpc>
              <a:spcBef>
                <a:spcPct val="50000"/>
              </a:spcBef>
            </a:pPr>
            <a:r>
              <a:rPr lang="en-GB" altLang="fr-FR" sz="2400" b="1">
                <a:solidFill>
                  <a:srgbClr val="FFFF00"/>
                </a:solidFill>
                <a:latin typeface="Comic Sans MS" pitchFamily="66" charset="0"/>
              </a:rPr>
              <a:t> d’ HbA</a:t>
            </a:r>
            <a:r>
              <a:rPr lang="en-GB" altLang="fr-FR" sz="2400" b="1" baseline="-25000">
                <a:solidFill>
                  <a:srgbClr val="FFFF00"/>
                </a:solidFill>
                <a:latin typeface="Comic Sans MS" pitchFamily="66" charset="0"/>
              </a:rPr>
              <a:t>1C</a:t>
            </a:r>
            <a:endParaRPr lang="en-GB" altLang="fr-FR" sz="2400" b="1">
              <a:solidFill>
                <a:srgbClr val="FFFF00"/>
              </a:solidFill>
              <a:latin typeface="Comic Sans MS" pitchFamily="66" charset="0"/>
            </a:endParaRPr>
          </a:p>
        </p:txBody>
      </p:sp>
      <p:sp>
        <p:nvSpPr>
          <p:cNvPr id="955395" name="Text Box 3"/>
          <p:cNvSpPr txBox="1">
            <a:spLocks noChangeArrowheads="1"/>
          </p:cNvSpPr>
          <p:nvPr/>
        </p:nvSpPr>
        <p:spPr bwMode="auto">
          <a:xfrm>
            <a:off x="7153275" y="2057400"/>
            <a:ext cx="2752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fr-FR" sz="2400" b="1">
                <a:solidFill>
                  <a:srgbClr val="FFFF00"/>
                </a:solidFill>
                <a:latin typeface="Comic Sans MS" pitchFamily="66" charset="0"/>
              </a:rPr>
              <a:t>Réduction du risque</a:t>
            </a:r>
          </a:p>
        </p:txBody>
      </p:sp>
      <p:sp>
        <p:nvSpPr>
          <p:cNvPr id="955396" name="AutoShape 4"/>
          <p:cNvSpPr>
            <a:spLocks noChangeArrowheads="1"/>
          </p:cNvSpPr>
          <p:nvPr/>
        </p:nvSpPr>
        <p:spPr bwMode="auto">
          <a:xfrm>
            <a:off x="1155700" y="3048000"/>
            <a:ext cx="1566863" cy="3513138"/>
          </a:xfrm>
          <a:prstGeom prst="downArrow">
            <a:avLst>
              <a:gd name="adj1" fmla="val 65935"/>
              <a:gd name="adj2" fmla="val 56054"/>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fr-FR" sz="4000" b="1">
                <a:solidFill>
                  <a:schemeClr val="hlink"/>
                </a:solidFill>
                <a:latin typeface="Arial" charset="0"/>
              </a:rPr>
              <a:t>1%</a:t>
            </a:r>
          </a:p>
        </p:txBody>
      </p:sp>
      <p:sp>
        <p:nvSpPr>
          <p:cNvPr id="955397" name="Text Box 5"/>
          <p:cNvSpPr txBox="1">
            <a:spLocks noChangeArrowheads="1"/>
          </p:cNvSpPr>
          <p:nvPr/>
        </p:nvSpPr>
        <p:spPr bwMode="auto">
          <a:xfrm>
            <a:off x="3054350" y="3200400"/>
            <a:ext cx="371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fr-FR" sz="2400" b="1">
                <a:latin typeface="Comic Sans MS" pitchFamily="66" charset="0"/>
              </a:rPr>
              <a:t>Décès liés au diabète</a:t>
            </a:r>
          </a:p>
        </p:txBody>
      </p:sp>
      <p:sp>
        <p:nvSpPr>
          <p:cNvPr id="955398" name="Text Box 6"/>
          <p:cNvSpPr txBox="1">
            <a:spLocks noChangeArrowheads="1"/>
          </p:cNvSpPr>
          <p:nvPr/>
        </p:nvSpPr>
        <p:spPr bwMode="auto">
          <a:xfrm>
            <a:off x="3136900" y="3886200"/>
            <a:ext cx="362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fr-FR" sz="2400" b="1">
                <a:latin typeface="Comic Sans MS" pitchFamily="66" charset="0"/>
              </a:rPr>
              <a:t>Infarctus du myocarde</a:t>
            </a:r>
          </a:p>
        </p:txBody>
      </p:sp>
      <p:sp>
        <p:nvSpPr>
          <p:cNvPr id="955399" name="Text Box 7"/>
          <p:cNvSpPr txBox="1">
            <a:spLocks noChangeArrowheads="1"/>
          </p:cNvSpPr>
          <p:nvPr/>
        </p:nvSpPr>
        <p:spPr bwMode="auto">
          <a:xfrm>
            <a:off x="3136900" y="4800600"/>
            <a:ext cx="4392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fr-FR" sz="2400" b="1">
                <a:latin typeface="Comic Sans MS" pitchFamily="66" charset="0"/>
              </a:rPr>
              <a:t>Complications microvasculaires</a:t>
            </a:r>
          </a:p>
        </p:txBody>
      </p:sp>
      <p:sp>
        <p:nvSpPr>
          <p:cNvPr id="955400" name="Text Box 8"/>
          <p:cNvSpPr txBox="1">
            <a:spLocks noChangeArrowheads="1"/>
          </p:cNvSpPr>
          <p:nvPr/>
        </p:nvSpPr>
        <p:spPr bwMode="auto">
          <a:xfrm>
            <a:off x="419100" y="6335713"/>
            <a:ext cx="3617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fr-FR" sz="1600" b="1">
                <a:solidFill>
                  <a:schemeClr val="bg1"/>
                </a:solidFill>
                <a:latin typeface="Arial" charset="0"/>
              </a:rPr>
              <a:t>UKPDS 35.  BMJ 2000;  321:  405-12</a:t>
            </a:r>
          </a:p>
        </p:txBody>
      </p:sp>
      <p:sp>
        <p:nvSpPr>
          <p:cNvPr id="955401" name="Rectangle 9"/>
          <p:cNvSpPr>
            <a:spLocks noGrp="1" noRot="1" noChangeArrowheads="1"/>
          </p:cNvSpPr>
          <p:nvPr>
            <p:ph type="title"/>
          </p:nvPr>
        </p:nvSpPr>
        <p:spPr>
          <a:xfrm>
            <a:off x="228600" y="304800"/>
            <a:ext cx="9906000" cy="1098550"/>
          </a:xfrm>
        </p:spPr>
        <p:txBody>
          <a:bodyPr tIns="0" bIns="0">
            <a:spAutoFit/>
          </a:bodyPr>
          <a:lstStyle/>
          <a:p>
            <a:r>
              <a:rPr lang="en-GB" altLang="fr-FR" sz="3600" b="0"/>
              <a:t>l’UKPDS:</a:t>
            </a:r>
            <a:br>
              <a:rPr lang="en-GB" altLang="fr-FR" sz="3600" b="0"/>
            </a:br>
            <a:r>
              <a:rPr lang="en-GB" altLang="fr-FR" sz="3600" b="0">
                <a:solidFill>
                  <a:srgbClr val="FF3300"/>
                </a:solidFill>
              </a:rPr>
              <a:t>contrôle glycémique </a:t>
            </a:r>
            <a:r>
              <a:rPr lang="en-GB" altLang="fr-FR" sz="3600" b="0">
                <a:solidFill>
                  <a:srgbClr val="FF3300"/>
                </a:solidFill>
                <a:sym typeface="Symbol" pitchFamily="18" charset="2"/>
              </a:rPr>
              <a:t> réduction des complications</a:t>
            </a:r>
            <a:endParaRPr lang="en-GB" altLang="fr-FR" sz="3600">
              <a:solidFill>
                <a:srgbClr val="FF3300"/>
              </a:solidFill>
            </a:endParaRPr>
          </a:p>
        </p:txBody>
      </p:sp>
      <p:sp>
        <p:nvSpPr>
          <p:cNvPr id="955402" name="AutoShape 10"/>
          <p:cNvSpPr>
            <a:spLocks noChangeArrowheads="1"/>
          </p:cNvSpPr>
          <p:nvPr/>
        </p:nvSpPr>
        <p:spPr bwMode="auto">
          <a:xfrm rot="5394609">
            <a:off x="7118350" y="4781550"/>
            <a:ext cx="692150" cy="730250"/>
          </a:xfrm>
          <a:prstGeom prst="homePlat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r>
              <a:rPr lang="en-GB" altLang="fr-FR" sz="2000" b="1">
                <a:latin typeface="Arial" charset="0"/>
              </a:rPr>
              <a:t>-37%</a:t>
            </a:r>
            <a:endParaRPr lang="en-GB" altLang="fr-FR" sz="2800" b="1">
              <a:latin typeface="Arial" charset="0"/>
            </a:endParaRPr>
          </a:p>
        </p:txBody>
      </p:sp>
      <p:sp>
        <p:nvSpPr>
          <p:cNvPr id="955403" name="AutoShape 11"/>
          <p:cNvSpPr>
            <a:spLocks noChangeArrowheads="1"/>
          </p:cNvSpPr>
          <p:nvPr/>
        </p:nvSpPr>
        <p:spPr bwMode="auto">
          <a:xfrm rot="5394609">
            <a:off x="7118350" y="5695950"/>
            <a:ext cx="692150" cy="730250"/>
          </a:xfrm>
          <a:prstGeom prst="homePlate">
            <a:avLst>
              <a:gd name="adj" fmla="val 25000"/>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GB" altLang="fr-FR" sz="2800" b="1">
              <a:latin typeface="Arial" charset="0"/>
            </a:endParaRPr>
          </a:p>
        </p:txBody>
      </p:sp>
      <p:sp>
        <p:nvSpPr>
          <p:cNvPr id="955404" name="Text Box 12"/>
          <p:cNvSpPr txBox="1">
            <a:spLocks noChangeArrowheads="1"/>
          </p:cNvSpPr>
          <p:nvPr/>
        </p:nvSpPr>
        <p:spPr bwMode="auto">
          <a:xfrm>
            <a:off x="7250113" y="6167438"/>
            <a:ext cx="1147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fr-FR" sz="1600" b="1">
                <a:solidFill>
                  <a:schemeClr val="bg1"/>
                </a:solidFill>
                <a:latin typeface="Arial" charset="0"/>
              </a:rPr>
              <a:t>*</a:t>
            </a:r>
            <a:endParaRPr lang="en-GB" altLang="fr-FR" sz="1600" b="1">
              <a:latin typeface="Arial" charset="0"/>
            </a:endParaRPr>
          </a:p>
        </p:txBody>
      </p:sp>
      <p:sp>
        <p:nvSpPr>
          <p:cNvPr id="955405" name="AutoShape 13"/>
          <p:cNvSpPr>
            <a:spLocks noChangeArrowheads="1"/>
          </p:cNvSpPr>
          <p:nvPr/>
        </p:nvSpPr>
        <p:spPr bwMode="auto">
          <a:xfrm rot="5394609">
            <a:off x="7121525" y="3940175"/>
            <a:ext cx="692150" cy="736600"/>
          </a:xfrm>
          <a:prstGeom prst="homePlat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r>
              <a:rPr lang="en-GB" altLang="fr-FR" sz="2000" b="1">
                <a:latin typeface="Arial" charset="0"/>
              </a:rPr>
              <a:t>-14%</a:t>
            </a:r>
            <a:endParaRPr lang="en-GB" altLang="fr-FR" sz="2800" b="1">
              <a:latin typeface="Arial" charset="0"/>
            </a:endParaRPr>
          </a:p>
        </p:txBody>
      </p:sp>
      <p:sp>
        <p:nvSpPr>
          <p:cNvPr id="955406" name="AutoShape 14"/>
          <p:cNvSpPr>
            <a:spLocks noChangeArrowheads="1"/>
          </p:cNvSpPr>
          <p:nvPr/>
        </p:nvSpPr>
        <p:spPr bwMode="auto">
          <a:xfrm rot="5394609">
            <a:off x="7119938" y="3103562"/>
            <a:ext cx="692150" cy="733425"/>
          </a:xfrm>
          <a:prstGeom prst="homePlat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r>
              <a:rPr lang="en-GB" altLang="fr-FR" sz="2000" b="1">
                <a:latin typeface="Arial" charset="0"/>
              </a:rPr>
              <a:t>-21%</a:t>
            </a:r>
            <a:endParaRPr lang="en-GB" altLang="fr-FR" sz="2800" b="1">
              <a:latin typeface="Arial" charset="0"/>
            </a:endParaRPr>
          </a:p>
        </p:txBody>
      </p:sp>
    </p:spTree>
    <p:extLst>
      <p:ext uri="{BB962C8B-B14F-4D97-AF65-F5344CB8AC3E}">
        <p14:creationId xmlns:p14="http://schemas.microsoft.com/office/powerpoint/2010/main" val="507242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15"/>
          <p:cNvSpPr>
            <a:spLocks noGrp="1" noChangeArrowheads="1"/>
          </p:cNvSpPr>
          <p:nvPr>
            <p:ph type="sldNum" sz="quarter" idx="4"/>
          </p:nvPr>
        </p:nvSpPr>
        <p:spPr/>
        <p:txBody>
          <a:bodyPr/>
          <a:lstStyle/>
          <a:p>
            <a:fld id="{BD9A83C0-F395-497D-8841-768C42F3C9E5}" type="slidenum">
              <a:rPr lang="fr-FR" altLang="fr-FR"/>
              <a:pPr/>
              <a:t>30</a:t>
            </a:fld>
            <a:endParaRPr lang="fr-FR" altLang="fr-FR"/>
          </a:p>
        </p:txBody>
      </p:sp>
      <p:sp>
        <p:nvSpPr>
          <p:cNvPr id="928770" name="Line 2"/>
          <p:cNvSpPr>
            <a:spLocks noChangeShapeType="1"/>
          </p:cNvSpPr>
          <p:nvPr/>
        </p:nvSpPr>
        <p:spPr bwMode="auto">
          <a:xfrm>
            <a:off x="633413" y="2255838"/>
            <a:ext cx="0" cy="3402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1" name="Line 3"/>
          <p:cNvSpPr>
            <a:spLocks noChangeShapeType="1"/>
          </p:cNvSpPr>
          <p:nvPr/>
        </p:nvSpPr>
        <p:spPr bwMode="auto">
          <a:xfrm>
            <a:off x="550863" y="5657850"/>
            <a:ext cx="8526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2" name="Line 4"/>
          <p:cNvSpPr>
            <a:spLocks noChangeShapeType="1"/>
          </p:cNvSpPr>
          <p:nvPr/>
        </p:nvSpPr>
        <p:spPr bwMode="auto">
          <a:xfrm>
            <a:off x="633413" y="3905250"/>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3" name="Line 5"/>
          <p:cNvSpPr>
            <a:spLocks noChangeShapeType="1"/>
          </p:cNvSpPr>
          <p:nvPr/>
        </p:nvSpPr>
        <p:spPr bwMode="auto">
          <a:xfrm>
            <a:off x="115570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4" name="Line 6"/>
          <p:cNvSpPr>
            <a:spLocks noChangeShapeType="1"/>
          </p:cNvSpPr>
          <p:nvPr/>
        </p:nvSpPr>
        <p:spPr bwMode="auto">
          <a:xfrm>
            <a:off x="287655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5" name="Line 7"/>
          <p:cNvSpPr>
            <a:spLocks noChangeShapeType="1"/>
          </p:cNvSpPr>
          <p:nvPr/>
        </p:nvSpPr>
        <p:spPr bwMode="auto">
          <a:xfrm>
            <a:off x="5794375"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6" name="Line 8"/>
          <p:cNvSpPr>
            <a:spLocks noChangeShapeType="1"/>
          </p:cNvSpPr>
          <p:nvPr/>
        </p:nvSpPr>
        <p:spPr bwMode="auto">
          <a:xfrm>
            <a:off x="633413" y="5648325"/>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77" name="Freeform 9"/>
          <p:cNvSpPr>
            <a:spLocks/>
          </p:cNvSpPr>
          <p:nvPr/>
        </p:nvSpPr>
        <p:spPr bwMode="auto">
          <a:xfrm>
            <a:off x="1155700" y="4437063"/>
            <a:ext cx="2619375" cy="1211262"/>
          </a:xfrm>
          <a:custGeom>
            <a:avLst/>
            <a:gdLst>
              <a:gd name="T0" fmla="*/ 0 w 1488"/>
              <a:gd name="T1" fmla="*/ 432 h 432"/>
              <a:gd name="T2" fmla="*/ 336 w 1488"/>
              <a:gd name="T3" fmla="*/ 0 h 432"/>
              <a:gd name="T4" fmla="*/ 1488 w 1488"/>
              <a:gd name="T5" fmla="*/ 432 h 432"/>
            </a:gdLst>
            <a:ahLst/>
            <a:cxnLst>
              <a:cxn ang="0">
                <a:pos x="T0" y="T1"/>
              </a:cxn>
              <a:cxn ang="0">
                <a:pos x="T2" y="T3"/>
              </a:cxn>
              <a:cxn ang="0">
                <a:pos x="T4" y="T5"/>
              </a:cxn>
            </a:cxnLst>
            <a:rect l="0" t="0" r="r" b="b"/>
            <a:pathLst>
              <a:path w="1488" h="432">
                <a:moveTo>
                  <a:pt x="0" y="432"/>
                </a:moveTo>
                <a:cubicBezTo>
                  <a:pt x="44" y="216"/>
                  <a:pt x="88" y="0"/>
                  <a:pt x="336" y="0"/>
                </a:cubicBezTo>
                <a:cubicBezTo>
                  <a:pt x="584" y="0"/>
                  <a:pt x="1036" y="216"/>
                  <a:pt x="1488" y="432"/>
                </a:cubicBezTo>
              </a:path>
            </a:pathLst>
          </a:custGeom>
          <a:noFill/>
          <a:ln w="38100" cmpd="sng">
            <a:solidFill>
              <a:srgbClr val="E316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28778" name="Group 10"/>
          <p:cNvGrpSpPr>
            <a:grpSpLocks/>
          </p:cNvGrpSpPr>
          <p:nvPr/>
        </p:nvGrpSpPr>
        <p:grpSpPr bwMode="auto">
          <a:xfrm>
            <a:off x="1155700" y="5581650"/>
            <a:ext cx="7631113" cy="176213"/>
            <a:chOff x="816" y="3936"/>
            <a:chExt cx="4896" cy="144"/>
          </a:xfrm>
        </p:grpSpPr>
        <p:sp>
          <p:nvSpPr>
            <p:cNvPr id="928779" name="Line 11"/>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0" name="Line 12"/>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1" name="Line 13"/>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2" name="Line 14"/>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3" name="Line 15"/>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4" name="Line 16"/>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8785" name="Group 17"/>
          <p:cNvGrpSpPr>
            <a:grpSpLocks/>
          </p:cNvGrpSpPr>
          <p:nvPr/>
        </p:nvGrpSpPr>
        <p:grpSpPr bwMode="auto">
          <a:xfrm>
            <a:off x="1155700" y="5470525"/>
            <a:ext cx="7631113" cy="177800"/>
            <a:chOff x="816" y="3936"/>
            <a:chExt cx="4896" cy="144"/>
          </a:xfrm>
        </p:grpSpPr>
        <p:sp>
          <p:nvSpPr>
            <p:cNvPr id="928786" name="Line 18"/>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7" name="Line 19"/>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8" name="Line 20"/>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89" name="Line 21"/>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0" name="Line 22"/>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1" name="Line 23"/>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8792" name="Group 24"/>
          <p:cNvGrpSpPr>
            <a:grpSpLocks/>
          </p:cNvGrpSpPr>
          <p:nvPr/>
        </p:nvGrpSpPr>
        <p:grpSpPr bwMode="auto">
          <a:xfrm>
            <a:off x="1155700" y="3729038"/>
            <a:ext cx="7631113" cy="176212"/>
            <a:chOff x="816" y="3936"/>
            <a:chExt cx="4896" cy="144"/>
          </a:xfrm>
        </p:grpSpPr>
        <p:sp>
          <p:nvSpPr>
            <p:cNvPr id="928793" name="Line 25"/>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4" name="Line 26"/>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5" name="Line 27"/>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6" name="Line 28"/>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7" name="Line 29"/>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798" name="Line 30"/>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8799" name="Freeform 31"/>
          <p:cNvSpPr>
            <a:spLocks/>
          </p:cNvSpPr>
          <p:nvPr/>
        </p:nvSpPr>
        <p:spPr bwMode="auto">
          <a:xfrm>
            <a:off x="5794375" y="4365625"/>
            <a:ext cx="2617788" cy="1282700"/>
          </a:xfrm>
          <a:custGeom>
            <a:avLst/>
            <a:gdLst>
              <a:gd name="T0" fmla="*/ 0 w 1488"/>
              <a:gd name="T1" fmla="*/ 432 h 432"/>
              <a:gd name="T2" fmla="*/ 336 w 1488"/>
              <a:gd name="T3" fmla="*/ 0 h 432"/>
              <a:gd name="T4" fmla="*/ 1488 w 1488"/>
              <a:gd name="T5" fmla="*/ 432 h 432"/>
            </a:gdLst>
            <a:ahLst/>
            <a:cxnLst>
              <a:cxn ang="0">
                <a:pos x="T0" y="T1"/>
              </a:cxn>
              <a:cxn ang="0">
                <a:pos x="T2" y="T3"/>
              </a:cxn>
              <a:cxn ang="0">
                <a:pos x="T4" y="T5"/>
              </a:cxn>
            </a:cxnLst>
            <a:rect l="0" t="0" r="r" b="b"/>
            <a:pathLst>
              <a:path w="1488" h="432">
                <a:moveTo>
                  <a:pt x="0" y="432"/>
                </a:moveTo>
                <a:cubicBezTo>
                  <a:pt x="44" y="216"/>
                  <a:pt x="88" y="0"/>
                  <a:pt x="336" y="0"/>
                </a:cubicBezTo>
                <a:cubicBezTo>
                  <a:pt x="584" y="0"/>
                  <a:pt x="1036" y="216"/>
                  <a:pt x="1488" y="432"/>
                </a:cubicBezTo>
              </a:path>
            </a:pathLst>
          </a:custGeom>
          <a:noFill/>
          <a:ln w="38100" cmpd="sng">
            <a:solidFill>
              <a:srgbClr val="E316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00" name="Text Box 32"/>
          <p:cNvSpPr txBox="1">
            <a:spLocks noChangeArrowheads="1"/>
          </p:cNvSpPr>
          <p:nvPr/>
        </p:nvSpPr>
        <p:spPr bwMode="auto">
          <a:xfrm>
            <a:off x="915988" y="58626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8:00</a:t>
            </a:r>
          </a:p>
        </p:txBody>
      </p:sp>
      <p:sp>
        <p:nvSpPr>
          <p:cNvPr id="928801" name="Text Box 33"/>
          <p:cNvSpPr txBox="1">
            <a:spLocks noChangeArrowheads="1"/>
          </p:cNvSpPr>
          <p:nvPr/>
        </p:nvSpPr>
        <p:spPr bwMode="auto">
          <a:xfrm>
            <a:off x="22637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12:00</a:t>
            </a:r>
          </a:p>
        </p:txBody>
      </p:sp>
      <p:sp>
        <p:nvSpPr>
          <p:cNvPr id="928802" name="Text Box 34"/>
          <p:cNvSpPr txBox="1">
            <a:spLocks noChangeArrowheads="1"/>
          </p:cNvSpPr>
          <p:nvPr/>
        </p:nvSpPr>
        <p:spPr bwMode="auto">
          <a:xfrm>
            <a:off x="383381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16:00</a:t>
            </a:r>
          </a:p>
        </p:txBody>
      </p:sp>
      <p:sp>
        <p:nvSpPr>
          <p:cNvPr id="928803" name="Text Box 35"/>
          <p:cNvSpPr txBox="1">
            <a:spLocks noChangeArrowheads="1"/>
          </p:cNvSpPr>
          <p:nvPr/>
        </p:nvSpPr>
        <p:spPr bwMode="auto">
          <a:xfrm>
            <a:off x="555466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20:00</a:t>
            </a:r>
          </a:p>
        </p:txBody>
      </p:sp>
      <p:sp>
        <p:nvSpPr>
          <p:cNvPr id="928804" name="Text Box 36"/>
          <p:cNvSpPr txBox="1">
            <a:spLocks noChangeArrowheads="1"/>
          </p:cNvSpPr>
          <p:nvPr/>
        </p:nvSpPr>
        <p:spPr bwMode="auto">
          <a:xfrm>
            <a:off x="70516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24:00</a:t>
            </a:r>
          </a:p>
        </p:txBody>
      </p:sp>
      <p:sp>
        <p:nvSpPr>
          <p:cNvPr id="928805" name="Text Box 37"/>
          <p:cNvSpPr txBox="1">
            <a:spLocks noChangeArrowheads="1"/>
          </p:cNvSpPr>
          <p:nvPr/>
        </p:nvSpPr>
        <p:spPr bwMode="auto">
          <a:xfrm>
            <a:off x="8621713" y="58674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4:00</a:t>
            </a:r>
          </a:p>
        </p:txBody>
      </p:sp>
      <p:grpSp>
        <p:nvGrpSpPr>
          <p:cNvPr id="928806" name="Group 38"/>
          <p:cNvGrpSpPr>
            <a:grpSpLocks/>
          </p:cNvGrpSpPr>
          <p:nvPr/>
        </p:nvGrpSpPr>
        <p:grpSpPr bwMode="auto">
          <a:xfrm>
            <a:off x="1006475" y="4529138"/>
            <a:ext cx="149225" cy="647700"/>
            <a:chOff x="720" y="3072"/>
            <a:chExt cx="96" cy="528"/>
          </a:xfrm>
        </p:grpSpPr>
        <p:sp>
          <p:nvSpPr>
            <p:cNvPr id="928807" name="Rectangle 39"/>
            <p:cNvSpPr>
              <a:spLocks noChangeArrowheads="1"/>
            </p:cNvSpPr>
            <p:nvPr/>
          </p:nvSpPr>
          <p:spPr bwMode="auto">
            <a:xfrm>
              <a:off x="720" y="3168"/>
              <a:ext cx="96" cy="336"/>
            </a:xfrm>
            <a:prstGeom prst="rect">
              <a:avLst/>
            </a:prstGeom>
            <a:solidFill>
              <a:srgbClr val="CC203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08" name="Line 40"/>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09" name="Line 41"/>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10" name="Line 42"/>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8811" name="Group 43"/>
          <p:cNvGrpSpPr>
            <a:grpSpLocks/>
          </p:cNvGrpSpPr>
          <p:nvPr/>
        </p:nvGrpSpPr>
        <p:grpSpPr bwMode="auto">
          <a:xfrm>
            <a:off x="5645150" y="4529138"/>
            <a:ext cx="149225" cy="647700"/>
            <a:chOff x="720" y="3072"/>
            <a:chExt cx="96" cy="528"/>
          </a:xfrm>
        </p:grpSpPr>
        <p:sp>
          <p:nvSpPr>
            <p:cNvPr id="928812" name="Rectangle 44"/>
            <p:cNvSpPr>
              <a:spLocks noChangeArrowheads="1"/>
            </p:cNvSpPr>
            <p:nvPr/>
          </p:nvSpPr>
          <p:spPr bwMode="auto">
            <a:xfrm>
              <a:off x="720" y="3168"/>
              <a:ext cx="96" cy="336"/>
            </a:xfrm>
            <a:prstGeom prst="rect">
              <a:avLst/>
            </a:prstGeom>
            <a:solidFill>
              <a:srgbClr val="CC203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13" name="Line 45"/>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14" name="Line 46"/>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15" name="Line 47"/>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8816" name="Text Box 48"/>
          <p:cNvSpPr txBox="1">
            <a:spLocks noChangeArrowheads="1"/>
          </p:cNvSpPr>
          <p:nvPr/>
        </p:nvSpPr>
        <p:spPr bwMode="auto">
          <a:xfrm>
            <a:off x="766763" y="222885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8817" name="Text Box 49"/>
          <p:cNvSpPr txBox="1">
            <a:spLocks noChangeArrowheads="1"/>
          </p:cNvSpPr>
          <p:nvPr/>
        </p:nvSpPr>
        <p:spPr bwMode="auto">
          <a:xfrm>
            <a:off x="2489200"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8818" name="Text Box 50"/>
          <p:cNvSpPr txBox="1">
            <a:spLocks noChangeArrowheads="1"/>
          </p:cNvSpPr>
          <p:nvPr/>
        </p:nvSpPr>
        <p:spPr bwMode="auto">
          <a:xfrm>
            <a:off x="5407025"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8819" name="Freeform 51"/>
          <p:cNvSpPr>
            <a:spLocks/>
          </p:cNvSpPr>
          <p:nvPr/>
        </p:nvSpPr>
        <p:spPr bwMode="auto">
          <a:xfrm>
            <a:off x="857250" y="2971800"/>
            <a:ext cx="8751888" cy="776288"/>
          </a:xfrm>
          <a:custGeom>
            <a:avLst/>
            <a:gdLst>
              <a:gd name="T0" fmla="*/ 0 w 5616"/>
              <a:gd name="T1" fmla="*/ 432 h 496"/>
              <a:gd name="T2" fmla="*/ 192 w 5616"/>
              <a:gd name="T3" fmla="*/ 432 h 496"/>
              <a:gd name="T4" fmla="*/ 624 w 5616"/>
              <a:gd name="T5" fmla="*/ 48 h 496"/>
              <a:gd name="T6" fmla="*/ 1200 w 5616"/>
              <a:gd name="T7" fmla="*/ 384 h 496"/>
              <a:gd name="T8" fmla="*/ 1728 w 5616"/>
              <a:gd name="T9" fmla="*/ 48 h 496"/>
              <a:gd name="T10" fmla="*/ 2160 w 5616"/>
              <a:gd name="T11" fmla="*/ 96 h 496"/>
              <a:gd name="T12" fmla="*/ 2544 w 5616"/>
              <a:gd name="T13" fmla="*/ 384 h 496"/>
              <a:gd name="T14" fmla="*/ 2784 w 5616"/>
              <a:gd name="T15" fmla="*/ 432 h 496"/>
              <a:gd name="T16" fmla="*/ 3120 w 5616"/>
              <a:gd name="T17" fmla="*/ 432 h 496"/>
              <a:gd name="T18" fmla="*/ 3456 w 5616"/>
              <a:gd name="T19" fmla="*/ 144 h 496"/>
              <a:gd name="T20" fmla="*/ 3792 w 5616"/>
              <a:gd name="T21" fmla="*/ 96 h 496"/>
              <a:gd name="T22" fmla="*/ 4224 w 5616"/>
              <a:gd name="T23" fmla="*/ 432 h 496"/>
              <a:gd name="T24" fmla="*/ 4464 w 5616"/>
              <a:gd name="T25" fmla="*/ 480 h 496"/>
              <a:gd name="T26" fmla="*/ 4848 w 5616"/>
              <a:gd name="T27" fmla="*/ 480 h 496"/>
              <a:gd name="T28" fmla="*/ 5088 w 5616"/>
              <a:gd name="T29" fmla="*/ 432 h 496"/>
              <a:gd name="T30" fmla="*/ 5280 w 5616"/>
              <a:gd name="T31" fmla="*/ 432 h 496"/>
              <a:gd name="T32" fmla="*/ 5424 w 5616"/>
              <a:gd name="T33" fmla="*/ 384 h 496"/>
              <a:gd name="T34" fmla="*/ 5616 w 5616"/>
              <a:gd name="T35" fmla="*/ 3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6" h="496">
                <a:moveTo>
                  <a:pt x="0" y="432"/>
                </a:moveTo>
                <a:cubicBezTo>
                  <a:pt x="44" y="464"/>
                  <a:pt x="88" y="496"/>
                  <a:pt x="192" y="432"/>
                </a:cubicBezTo>
                <a:cubicBezTo>
                  <a:pt x="296" y="368"/>
                  <a:pt x="456" y="56"/>
                  <a:pt x="624" y="48"/>
                </a:cubicBezTo>
                <a:cubicBezTo>
                  <a:pt x="792" y="40"/>
                  <a:pt x="1016" y="384"/>
                  <a:pt x="1200" y="384"/>
                </a:cubicBezTo>
                <a:cubicBezTo>
                  <a:pt x="1384" y="384"/>
                  <a:pt x="1568" y="96"/>
                  <a:pt x="1728" y="48"/>
                </a:cubicBezTo>
                <a:cubicBezTo>
                  <a:pt x="1888" y="0"/>
                  <a:pt x="2024" y="40"/>
                  <a:pt x="2160" y="96"/>
                </a:cubicBezTo>
                <a:cubicBezTo>
                  <a:pt x="2296" y="152"/>
                  <a:pt x="2440" y="328"/>
                  <a:pt x="2544" y="384"/>
                </a:cubicBezTo>
                <a:cubicBezTo>
                  <a:pt x="2648" y="440"/>
                  <a:pt x="2688" y="424"/>
                  <a:pt x="2784" y="432"/>
                </a:cubicBezTo>
                <a:cubicBezTo>
                  <a:pt x="2880" y="440"/>
                  <a:pt x="3008" y="480"/>
                  <a:pt x="3120" y="432"/>
                </a:cubicBezTo>
                <a:cubicBezTo>
                  <a:pt x="3232" y="384"/>
                  <a:pt x="3344" y="200"/>
                  <a:pt x="3456" y="144"/>
                </a:cubicBezTo>
                <a:cubicBezTo>
                  <a:pt x="3568" y="88"/>
                  <a:pt x="3664" y="48"/>
                  <a:pt x="3792" y="96"/>
                </a:cubicBezTo>
                <a:cubicBezTo>
                  <a:pt x="3920" y="144"/>
                  <a:pt x="4112" y="368"/>
                  <a:pt x="4224" y="432"/>
                </a:cubicBezTo>
                <a:cubicBezTo>
                  <a:pt x="4336" y="496"/>
                  <a:pt x="4360" y="472"/>
                  <a:pt x="4464" y="480"/>
                </a:cubicBezTo>
                <a:cubicBezTo>
                  <a:pt x="4568" y="488"/>
                  <a:pt x="4744" y="488"/>
                  <a:pt x="4848" y="480"/>
                </a:cubicBezTo>
                <a:cubicBezTo>
                  <a:pt x="4952" y="472"/>
                  <a:pt x="5016" y="440"/>
                  <a:pt x="5088" y="432"/>
                </a:cubicBezTo>
                <a:cubicBezTo>
                  <a:pt x="5160" y="424"/>
                  <a:pt x="5224" y="440"/>
                  <a:pt x="5280" y="432"/>
                </a:cubicBezTo>
                <a:cubicBezTo>
                  <a:pt x="5336" y="424"/>
                  <a:pt x="5368" y="400"/>
                  <a:pt x="5424" y="384"/>
                </a:cubicBezTo>
                <a:cubicBezTo>
                  <a:pt x="5480" y="368"/>
                  <a:pt x="5548" y="352"/>
                  <a:pt x="5616" y="33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20" name="Rectangle 52"/>
          <p:cNvSpPr>
            <a:spLocks noChangeArrowheads="1"/>
          </p:cNvSpPr>
          <p:nvPr/>
        </p:nvSpPr>
        <p:spPr bwMode="auto">
          <a:xfrm>
            <a:off x="1905000" y="685800"/>
            <a:ext cx="9493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altLang="fr-FR" sz="2800" b="1">
                <a:effectLst>
                  <a:outerShdw blurRad="38100" dist="38100" dir="2700000" algn="tl">
                    <a:srgbClr val="000000"/>
                  </a:outerShdw>
                </a:effectLst>
                <a:latin typeface="Arial Narrow" pitchFamily="34" charset="0"/>
              </a:rPr>
              <a:t>Insulinothérapie à 3 injections</a:t>
            </a:r>
          </a:p>
        </p:txBody>
      </p:sp>
      <p:sp>
        <p:nvSpPr>
          <p:cNvPr id="928821" name="Text Box 53"/>
          <p:cNvSpPr txBox="1">
            <a:spLocks noChangeArrowheads="1"/>
          </p:cNvSpPr>
          <p:nvPr/>
        </p:nvSpPr>
        <p:spPr bwMode="auto">
          <a:xfrm>
            <a:off x="3962400" y="43434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CC2030"/>
                </a:solidFill>
                <a:latin typeface="Times" pitchFamily="18" charset="0"/>
              </a:rPr>
              <a:t>Rapide</a:t>
            </a:r>
          </a:p>
        </p:txBody>
      </p:sp>
      <p:grpSp>
        <p:nvGrpSpPr>
          <p:cNvPr id="928822" name="Group 54"/>
          <p:cNvGrpSpPr>
            <a:grpSpLocks/>
          </p:cNvGrpSpPr>
          <p:nvPr/>
        </p:nvGrpSpPr>
        <p:grpSpPr bwMode="auto">
          <a:xfrm>
            <a:off x="631825" y="4149725"/>
            <a:ext cx="8709025" cy="1514475"/>
            <a:chOff x="398" y="2614"/>
            <a:chExt cx="5486" cy="954"/>
          </a:xfrm>
        </p:grpSpPr>
        <p:sp>
          <p:nvSpPr>
            <p:cNvPr id="928823" name="Freeform 55"/>
            <p:cNvSpPr>
              <a:spLocks/>
            </p:cNvSpPr>
            <p:nvPr/>
          </p:nvSpPr>
          <p:spPr bwMode="auto">
            <a:xfrm>
              <a:off x="3936" y="3022"/>
              <a:ext cx="1746" cy="475"/>
            </a:xfrm>
            <a:custGeom>
              <a:avLst/>
              <a:gdLst>
                <a:gd name="T0" fmla="*/ 0 w 1746"/>
                <a:gd name="T1" fmla="*/ 475 h 475"/>
                <a:gd name="T2" fmla="*/ 292 w 1746"/>
                <a:gd name="T3" fmla="*/ 37 h 475"/>
                <a:gd name="T4" fmla="*/ 365 w 1746"/>
                <a:gd name="T5" fmla="*/ 9 h 475"/>
                <a:gd name="T6" fmla="*/ 1746 w 1746"/>
                <a:gd name="T7" fmla="*/ 0 h 475"/>
              </a:gdLst>
              <a:ahLst/>
              <a:cxnLst>
                <a:cxn ang="0">
                  <a:pos x="T0" y="T1"/>
                </a:cxn>
                <a:cxn ang="0">
                  <a:pos x="T2" y="T3"/>
                </a:cxn>
                <a:cxn ang="0">
                  <a:pos x="T4" y="T5"/>
                </a:cxn>
                <a:cxn ang="0">
                  <a:pos x="T6" y="T7"/>
                </a:cxn>
              </a:cxnLst>
              <a:rect l="0" t="0" r="r" b="b"/>
              <a:pathLst>
                <a:path w="1746" h="475">
                  <a:moveTo>
                    <a:pt x="0" y="475"/>
                  </a:moveTo>
                  <a:cubicBezTo>
                    <a:pt x="57" y="305"/>
                    <a:pt x="95" y="96"/>
                    <a:pt x="292" y="37"/>
                  </a:cubicBezTo>
                  <a:cubicBezTo>
                    <a:pt x="317" y="30"/>
                    <a:pt x="339" y="9"/>
                    <a:pt x="365" y="9"/>
                  </a:cubicBezTo>
                  <a:cubicBezTo>
                    <a:pt x="825" y="0"/>
                    <a:pt x="1746" y="0"/>
                    <a:pt x="1746" y="0"/>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8824" name="Freeform 56"/>
            <p:cNvSpPr>
              <a:spLocks/>
            </p:cNvSpPr>
            <p:nvPr/>
          </p:nvSpPr>
          <p:spPr bwMode="auto">
            <a:xfrm>
              <a:off x="398" y="3067"/>
              <a:ext cx="3543" cy="501"/>
            </a:xfrm>
            <a:custGeom>
              <a:avLst/>
              <a:gdLst>
                <a:gd name="T0" fmla="*/ 0 w 3815"/>
                <a:gd name="T1" fmla="*/ 48 h 501"/>
                <a:gd name="T2" fmla="*/ 3136 w 3815"/>
                <a:gd name="T3" fmla="*/ 3 h 501"/>
                <a:gd name="T4" fmla="*/ 3456 w 3815"/>
                <a:gd name="T5" fmla="*/ 48 h 501"/>
                <a:gd name="T6" fmla="*/ 3474 w 3815"/>
                <a:gd name="T7" fmla="*/ 67 h 501"/>
                <a:gd name="T8" fmla="*/ 3511 w 3815"/>
                <a:gd name="T9" fmla="*/ 76 h 501"/>
                <a:gd name="T10" fmla="*/ 3593 w 3815"/>
                <a:gd name="T11" fmla="*/ 176 h 501"/>
                <a:gd name="T12" fmla="*/ 3685 w 3815"/>
                <a:gd name="T13" fmla="*/ 268 h 501"/>
                <a:gd name="T14" fmla="*/ 3721 w 3815"/>
                <a:gd name="T15" fmla="*/ 323 h 501"/>
                <a:gd name="T16" fmla="*/ 3739 w 3815"/>
                <a:gd name="T17" fmla="*/ 350 h 501"/>
                <a:gd name="T18" fmla="*/ 3758 w 3815"/>
                <a:gd name="T19" fmla="*/ 377 h 501"/>
                <a:gd name="T20" fmla="*/ 3767 w 3815"/>
                <a:gd name="T21" fmla="*/ 405 h 501"/>
                <a:gd name="T22" fmla="*/ 3785 w 3815"/>
                <a:gd name="T23" fmla="*/ 432 h 501"/>
                <a:gd name="T24" fmla="*/ 3813 w 3815"/>
                <a:gd name="T25" fmla="*/ 49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15" h="501">
                  <a:moveTo>
                    <a:pt x="0" y="48"/>
                  </a:moveTo>
                  <a:cubicBezTo>
                    <a:pt x="1046" y="42"/>
                    <a:pt x="2091" y="34"/>
                    <a:pt x="3136" y="3"/>
                  </a:cubicBezTo>
                  <a:cubicBezTo>
                    <a:pt x="3244" y="8"/>
                    <a:pt x="3357" y="0"/>
                    <a:pt x="3456" y="48"/>
                  </a:cubicBezTo>
                  <a:cubicBezTo>
                    <a:pt x="3462" y="54"/>
                    <a:pt x="3466" y="63"/>
                    <a:pt x="3474" y="67"/>
                  </a:cubicBezTo>
                  <a:cubicBezTo>
                    <a:pt x="3485" y="73"/>
                    <a:pt x="3501" y="68"/>
                    <a:pt x="3511" y="76"/>
                  </a:cubicBezTo>
                  <a:cubicBezTo>
                    <a:pt x="3549" y="110"/>
                    <a:pt x="3551" y="148"/>
                    <a:pt x="3593" y="176"/>
                  </a:cubicBezTo>
                  <a:cubicBezTo>
                    <a:pt x="3617" y="213"/>
                    <a:pt x="3653" y="236"/>
                    <a:pt x="3685" y="268"/>
                  </a:cubicBezTo>
                  <a:cubicBezTo>
                    <a:pt x="3700" y="283"/>
                    <a:pt x="3709" y="305"/>
                    <a:pt x="3721" y="323"/>
                  </a:cubicBezTo>
                  <a:cubicBezTo>
                    <a:pt x="3727" y="332"/>
                    <a:pt x="3733" y="341"/>
                    <a:pt x="3739" y="350"/>
                  </a:cubicBezTo>
                  <a:cubicBezTo>
                    <a:pt x="3745" y="359"/>
                    <a:pt x="3758" y="377"/>
                    <a:pt x="3758" y="377"/>
                  </a:cubicBezTo>
                  <a:cubicBezTo>
                    <a:pt x="3761" y="386"/>
                    <a:pt x="3763" y="396"/>
                    <a:pt x="3767" y="405"/>
                  </a:cubicBezTo>
                  <a:cubicBezTo>
                    <a:pt x="3772" y="415"/>
                    <a:pt x="3781" y="422"/>
                    <a:pt x="3785" y="432"/>
                  </a:cubicBezTo>
                  <a:cubicBezTo>
                    <a:pt x="3815" y="501"/>
                    <a:pt x="3786" y="472"/>
                    <a:pt x="3813" y="496"/>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8825" name="Text Box 57"/>
            <p:cNvSpPr txBox="1">
              <a:spLocks noChangeArrowheads="1"/>
            </p:cNvSpPr>
            <p:nvPr/>
          </p:nvSpPr>
          <p:spPr bwMode="auto">
            <a:xfrm>
              <a:off x="5161" y="2614"/>
              <a:ext cx="7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0FF509"/>
                  </a:solidFill>
                  <a:latin typeface="Times" pitchFamily="18" charset="0"/>
                </a:rPr>
                <a:t>LENTE</a:t>
              </a:r>
            </a:p>
          </p:txBody>
        </p:sp>
      </p:grpSp>
      <p:grpSp>
        <p:nvGrpSpPr>
          <p:cNvPr id="928826" name="Group 58"/>
          <p:cNvGrpSpPr>
            <a:grpSpLocks/>
          </p:cNvGrpSpPr>
          <p:nvPr/>
        </p:nvGrpSpPr>
        <p:grpSpPr bwMode="auto">
          <a:xfrm>
            <a:off x="6248400" y="4437063"/>
            <a:ext cx="149225" cy="647700"/>
            <a:chOff x="720" y="3072"/>
            <a:chExt cx="96" cy="528"/>
          </a:xfrm>
        </p:grpSpPr>
        <p:sp>
          <p:nvSpPr>
            <p:cNvPr id="928827" name="Rectangle 59"/>
            <p:cNvSpPr>
              <a:spLocks noChangeArrowheads="1"/>
            </p:cNvSpPr>
            <p:nvPr/>
          </p:nvSpPr>
          <p:spPr bwMode="auto">
            <a:xfrm>
              <a:off x="720" y="3168"/>
              <a:ext cx="96" cy="336"/>
            </a:xfrm>
            <a:prstGeom prst="rect">
              <a:avLst/>
            </a:prstGeom>
            <a:solidFill>
              <a:srgbClr val="0FF5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28" name="Line 60"/>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29" name="Line 61"/>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8830" name="Line 62"/>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5"/>
          <p:cNvSpPr>
            <a:spLocks noGrp="1" noChangeArrowheads="1"/>
          </p:cNvSpPr>
          <p:nvPr>
            <p:ph type="sldNum" sz="quarter" idx="4"/>
          </p:nvPr>
        </p:nvSpPr>
        <p:spPr/>
        <p:txBody>
          <a:bodyPr/>
          <a:lstStyle/>
          <a:p>
            <a:fld id="{4F381044-F2E0-4D9D-9BA2-E234E9485189}" type="slidenum">
              <a:rPr lang="fr-FR" altLang="fr-FR"/>
              <a:pPr/>
              <a:t>31</a:t>
            </a:fld>
            <a:endParaRPr lang="fr-FR" altLang="fr-FR"/>
          </a:p>
        </p:txBody>
      </p:sp>
      <p:sp>
        <p:nvSpPr>
          <p:cNvPr id="929794" name="Line 2"/>
          <p:cNvSpPr>
            <a:spLocks noChangeShapeType="1"/>
          </p:cNvSpPr>
          <p:nvPr/>
        </p:nvSpPr>
        <p:spPr bwMode="auto">
          <a:xfrm>
            <a:off x="633413" y="2255838"/>
            <a:ext cx="0" cy="3402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795" name="Line 3"/>
          <p:cNvSpPr>
            <a:spLocks noChangeShapeType="1"/>
          </p:cNvSpPr>
          <p:nvPr/>
        </p:nvSpPr>
        <p:spPr bwMode="auto">
          <a:xfrm>
            <a:off x="550863" y="5657850"/>
            <a:ext cx="8526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796" name="Line 4"/>
          <p:cNvSpPr>
            <a:spLocks noChangeShapeType="1"/>
          </p:cNvSpPr>
          <p:nvPr/>
        </p:nvSpPr>
        <p:spPr bwMode="auto">
          <a:xfrm>
            <a:off x="633413" y="3905250"/>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797" name="Line 5"/>
          <p:cNvSpPr>
            <a:spLocks noChangeShapeType="1"/>
          </p:cNvSpPr>
          <p:nvPr/>
        </p:nvSpPr>
        <p:spPr bwMode="auto">
          <a:xfrm>
            <a:off x="115570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798" name="Line 6"/>
          <p:cNvSpPr>
            <a:spLocks noChangeShapeType="1"/>
          </p:cNvSpPr>
          <p:nvPr/>
        </p:nvSpPr>
        <p:spPr bwMode="auto">
          <a:xfrm>
            <a:off x="2876550"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799" name="Line 7"/>
          <p:cNvSpPr>
            <a:spLocks noChangeShapeType="1"/>
          </p:cNvSpPr>
          <p:nvPr/>
        </p:nvSpPr>
        <p:spPr bwMode="auto">
          <a:xfrm>
            <a:off x="5794375" y="2786063"/>
            <a:ext cx="0" cy="354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0" name="Line 8"/>
          <p:cNvSpPr>
            <a:spLocks noChangeShapeType="1"/>
          </p:cNvSpPr>
          <p:nvPr/>
        </p:nvSpPr>
        <p:spPr bwMode="auto">
          <a:xfrm>
            <a:off x="633413" y="5648325"/>
            <a:ext cx="8451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29801" name="Group 9"/>
          <p:cNvGrpSpPr>
            <a:grpSpLocks/>
          </p:cNvGrpSpPr>
          <p:nvPr/>
        </p:nvGrpSpPr>
        <p:grpSpPr bwMode="auto">
          <a:xfrm>
            <a:off x="1155700" y="5581650"/>
            <a:ext cx="7631113" cy="176213"/>
            <a:chOff x="816" y="3936"/>
            <a:chExt cx="4896" cy="144"/>
          </a:xfrm>
        </p:grpSpPr>
        <p:sp>
          <p:nvSpPr>
            <p:cNvPr id="929802" name="Line 10"/>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3" name="Line 11"/>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4" name="Line 12"/>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5" name="Line 13"/>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6" name="Line 14"/>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07" name="Line 15"/>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9808" name="Group 16"/>
          <p:cNvGrpSpPr>
            <a:grpSpLocks/>
          </p:cNvGrpSpPr>
          <p:nvPr/>
        </p:nvGrpSpPr>
        <p:grpSpPr bwMode="auto">
          <a:xfrm>
            <a:off x="1155700" y="5470525"/>
            <a:ext cx="7631113" cy="177800"/>
            <a:chOff x="816" y="3936"/>
            <a:chExt cx="4896" cy="144"/>
          </a:xfrm>
        </p:grpSpPr>
        <p:sp>
          <p:nvSpPr>
            <p:cNvPr id="929809" name="Line 17"/>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0" name="Line 18"/>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1" name="Line 19"/>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2" name="Line 20"/>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3" name="Line 21"/>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4" name="Line 22"/>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9815" name="Group 23"/>
          <p:cNvGrpSpPr>
            <a:grpSpLocks/>
          </p:cNvGrpSpPr>
          <p:nvPr/>
        </p:nvGrpSpPr>
        <p:grpSpPr bwMode="auto">
          <a:xfrm>
            <a:off x="1155700" y="3729038"/>
            <a:ext cx="7631113" cy="176212"/>
            <a:chOff x="816" y="3936"/>
            <a:chExt cx="4896" cy="144"/>
          </a:xfrm>
        </p:grpSpPr>
        <p:sp>
          <p:nvSpPr>
            <p:cNvPr id="929816" name="Line 24"/>
            <p:cNvSpPr>
              <a:spLocks noChangeShapeType="1"/>
            </p:cNvSpPr>
            <p:nvPr/>
          </p:nvSpPr>
          <p:spPr bwMode="auto">
            <a:xfrm flipV="1">
              <a:off x="816"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7" name="Line 25"/>
            <p:cNvSpPr>
              <a:spLocks noChangeShapeType="1"/>
            </p:cNvSpPr>
            <p:nvPr/>
          </p:nvSpPr>
          <p:spPr bwMode="auto">
            <a:xfrm flipV="1">
              <a:off x="1728"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8" name="Line 26"/>
            <p:cNvSpPr>
              <a:spLocks noChangeShapeType="1"/>
            </p:cNvSpPr>
            <p:nvPr/>
          </p:nvSpPr>
          <p:spPr bwMode="auto">
            <a:xfrm flipV="1">
              <a:off x="2784"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19" name="Line 27"/>
            <p:cNvSpPr>
              <a:spLocks noChangeShapeType="1"/>
            </p:cNvSpPr>
            <p:nvPr/>
          </p:nvSpPr>
          <p:spPr bwMode="auto">
            <a:xfrm flipV="1">
              <a:off x="379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20" name="Line 28"/>
            <p:cNvSpPr>
              <a:spLocks noChangeShapeType="1"/>
            </p:cNvSpPr>
            <p:nvPr/>
          </p:nvSpPr>
          <p:spPr bwMode="auto">
            <a:xfrm flipV="1">
              <a:off x="4800"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21" name="Line 29"/>
            <p:cNvSpPr>
              <a:spLocks noChangeShapeType="1"/>
            </p:cNvSpPr>
            <p:nvPr/>
          </p:nvSpPr>
          <p:spPr bwMode="auto">
            <a:xfrm flipV="1">
              <a:off x="5712" y="39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9822" name="Text Box 30"/>
          <p:cNvSpPr txBox="1">
            <a:spLocks noChangeArrowheads="1"/>
          </p:cNvSpPr>
          <p:nvPr/>
        </p:nvSpPr>
        <p:spPr bwMode="auto">
          <a:xfrm>
            <a:off x="915988" y="58626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8:00</a:t>
            </a:r>
          </a:p>
        </p:txBody>
      </p:sp>
      <p:sp>
        <p:nvSpPr>
          <p:cNvPr id="929823" name="Text Box 31"/>
          <p:cNvSpPr txBox="1">
            <a:spLocks noChangeArrowheads="1"/>
          </p:cNvSpPr>
          <p:nvPr/>
        </p:nvSpPr>
        <p:spPr bwMode="auto">
          <a:xfrm>
            <a:off x="22637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12:00</a:t>
            </a:r>
          </a:p>
        </p:txBody>
      </p:sp>
      <p:sp>
        <p:nvSpPr>
          <p:cNvPr id="929824" name="Text Box 32"/>
          <p:cNvSpPr txBox="1">
            <a:spLocks noChangeArrowheads="1"/>
          </p:cNvSpPr>
          <p:nvPr/>
        </p:nvSpPr>
        <p:spPr bwMode="auto">
          <a:xfrm>
            <a:off x="383381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16:00</a:t>
            </a:r>
          </a:p>
        </p:txBody>
      </p:sp>
      <p:sp>
        <p:nvSpPr>
          <p:cNvPr id="929825" name="Text Box 33"/>
          <p:cNvSpPr txBox="1">
            <a:spLocks noChangeArrowheads="1"/>
          </p:cNvSpPr>
          <p:nvPr/>
        </p:nvSpPr>
        <p:spPr bwMode="auto">
          <a:xfrm>
            <a:off x="5554663" y="586263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20:00</a:t>
            </a:r>
          </a:p>
        </p:txBody>
      </p:sp>
      <p:sp>
        <p:nvSpPr>
          <p:cNvPr id="929826" name="Text Box 34"/>
          <p:cNvSpPr txBox="1">
            <a:spLocks noChangeArrowheads="1"/>
          </p:cNvSpPr>
          <p:nvPr/>
        </p:nvSpPr>
        <p:spPr bwMode="auto">
          <a:xfrm>
            <a:off x="7051675" y="586263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24:00</a:t>
            </a:r>
          </a:p>
        </p:txBody>
      </p:sp>
      <p:sp>
        <p:nvSpPr>
          <p:cNvPr id="929827" name="Text Box 35"/>
          <p:cNvSpPr txBox="1">
            <a:spLocks noChangeArrowheads="1"/>
          </p:cNvSpPr>
          <p:nvPr/>
        </p:nvSpPr>
        <p:spPr bwMode="auto">
          <a:xfrm>
            <a:off x="8621713" y="58674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latin typeface="Times" pitchFamily="18" charset="0"/>
              </a:rPr>
              <a:t>4:00</a:t>
            </a:r>
          </a:p>
        </p:txBody>
      </p:sp>
      <p:grpSp>
        <p:nvGrpSpPr>
          <p:cNvPr id="929828" name="Group 36"/>
          <p:cNvGrpSpPr>
            <a:grpSpLocks/>
          </p:cNvGrpSpPr>
          <p:nvPr/>
        </p:nvGrpSpPr>
        <p:grpSpPr bwMode="auto">
          <a:xfrm>
            <a:off x="1006475" y="4149725"/>
            <a:ext cx="149225" cy="647700"/>
            <a:chOff x="720" y="3072"/>
            <a:chExt cx="96" cy="528"/>
          </a:xfrm>
        </p:grpSpPr>
        <p:sp>
          <p:nvSpPr>
            <p:cNvPr id="929829" name="Rectangle 37"/>
            <p:cNvSpPr>
              <a:spLocks noChangeArrowheads="1"/>
            </p:cNvSpPr>
            <p:nvPr/>
          </p:nvSpPr>
          <p:spPr bwMode="auto">
            <a:xfrm>
              <a:off x="720" y="3168"/>
              <a:ext cx="96" cy="336"/>
            </a:xfrm>
            <a:prstGeom prst="rect">
              <a:avLst/>
            </a:prstGeom>
            <a:solidFill>
              <a:srgbClr val="CC203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0" name="Line 38"/>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1" name="Line 39"/>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2" name="Line 40"/>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9833" name="Group 41"/>
          <p:cNvGrpSpPr>
            <a:grpSpLocks/>
          </p:cNvGrpSpPr>
          <p:nvPr/>
        </p:nvGrpSpPr>
        <p:grpSpPr bwMode="auto">
          <a:xfrm>
            <a:off x="5645150" y="4149725"/>
            <a:ext cx="149225" cy="647700"/>
            <a:chOff x="720" y="3072"/>
            <a:chExt cx="96" cy="528"/>
          </a:xfrm>
        </p:grpSpPr>
        <p:sp>
          <p:nvSpPr>
            <p:cNvPr id="929834" name="Rectangle 42"/>
            <p:cNvSpPr>
              <a:spLocks noChangeArrowheads="1"/>
            </p:cNvSpPr>
            <p:nvPr/>
          </p:nvSpPr>
          <p:spPr bwMode="auto">
            <a:xfrm>
              <a:off x="720" y="3168"/>
              <a:ext cx="96" cy="336"/>
            </a:xfrm>
            <a:prstGeom prst="rect">
              <a:avLst/>
            </a:prstGeom>
            <a:solidFill>
              <a:srgbClr val="CC203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5" name="Line 43"/>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6" name="Line 44"/>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37" name="Line 45"/>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9838" name="Text Box 46"/>
          <p:cNvSpPr txBox="1">
            <a:spLocks noChangeArrowheads="1"/>
          </p:cNvSpPr>
          <p:nvPr/>
        </p:nvSpPr>
        <p:spPr bwMode="auto">
          <a:xfrm>
            <a:off x="766763" y="222885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9839" name="Text Box 47"/>
          <p:cNvSpPr txBox="1">
            <a:spLocks noChangeArrowheads="1"/>
          </p:cNvSpPr>
          <p:nvPr/>
        </p:nvSpPr>
        <p:spPr bwMode="auto">
          <a:xfrm>
            <a:off x="2489200"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9840" name="Text Box 48"/>
          <p:cNvSpPr txBox="1">
            <a:spLocks noChangeArrowheads="1"/>
          </p:cNvSpPr>
          <p:nvPr/>
        </p:nvSpPr>
        <p:spPr bwMode="auto">
          <a:xfrm>
            <a:off x="5407025" y="222885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chemeClr val="hlink"/>
                </a:solidFill>
                <a:latin typeface="Times" pitchFamily="18" charset="0"/>
              </a:rPr>
              <a:t>Repas</a:t>
            </a:r>
          </a:p>
        </p:txBody>
      </p:sp>
      <p:sp>
        <p:nvSpPr>
          <p:cNvPr id="929841" name="Freeform 49"/>
          <p:cNvSpPr>
            <a:spLocks/>
          </p:cNvSpPr>
          <p:nvPr/>
        </p:nvSpPr>
        <p:spPr bwMode="auto">
          <a:xfrm>
            <a:off x="857250" y="3124200"/>
            <a:ext cx="8751888" cy="623888"/>
          </a:xfrm>
          <a:custGeom>
            <a:avLst/>
            <a:gdLst>
              <a:gd name="T0" fmla="*/ 0 w 5616"/>
              <a:gd name="T1" fmla="*/ 432 h 496"/>
              <a:gd name="T2" fmla="*/ 192 w 5616"/>
              <a:gd name="T3" fmla="*/ 432 h 496"/>
              <a:gd name="T4" fmla="*/ 624 w 5616"/>
              <a:gd name="T5" fmla="*/ 48 h 496"/>
              <a:gd name="T6" fmla="*/ 1200 w 5616"/>
              <a:gd name="T7" fmla="*/ 384 h 496"/>
              <a:gd name="T8" fmla="*/ 1728 w 5616"/>
              <a:gd name="T9" fmla="*/ 48 h 496"/>
              <a:gd name="T10" fmla="*/ 2160 w 5616"/>
              <a:gd name="T11" fmla="*/ 96 h 496"/>
              <a:gd name="T12" fmla="*/ 2544 w 5616"/>
              <a:gd name="T13" fmla="*/ 384 h 496"/>
              <a:gd name="T14" fmla="*/ 2784 w 5616"/>
              <a:gd name="T15" fmla="*/ 432 h 496"/>
              <a:gd name="T16" fmla="*/ 3120 w 5616"/>
              <a:gd name="T17" fmla="*/ 432 h 496"/>
              <a:gd name="T18" fmla="*/ 3456 w 5616"/>
              <a:gd name="T19" fmla="*/ 144 h 496"/>
              <a:gd name="T20" fmla="*/ 3792 w 5616"/>
              <a:gd name="T21" fmla="*/ 96 h 496"/>
              <a:gd name="T22" fmla="*/ 4224 w 5616"/>
              <a:gd name="T23" fmla="*/ 432 h 496"/>
              <a:gd name="T24" fmla="*/ 4464 w 5616"/>
              <a:gd name="T25" fmla="*/ 480 h 496"/>
              <a:gd name="T26" fmla="*/ 4848 w 5616"/>
              <a:gd name="T27" fmla="*/ 480 h 496"/>
              <a:gd name="T28" fmla="*/ 5088 w 5616"/>
              <a:gd name="T29" fmla="*/ 432 h 496"/>
              <a:gd name="T30" fmla="*/ 5280 w 5616"/>
              <a:gd name="T31" fmla="*/ 432 h 496"/>
              <a:gd name="T32" fmla="*/ 5424 w 5616"/>
              <a:gd name="T33" fmla="*/ 384 h 496"/>
              <a:gd name="T34" fmla="*/ 5616 w 5616"/>
              <a:gd name="T35" fmla="*/ 3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6" h="496">
                <a:moveTo>
                  <a:pt x="0" y="432"/>
                </a:moveTo>
                <a:cubicBezTo>
                  <a:pt x="44" y="464"/>
                  <a:pt x="88" y="496"/>
                  <a:pt x="192" y="432"/>
                </a:cubicBezTo>
                <a:cubicBezTo>
                  <a:pt x="296" y="368"/>
                  <a:pt x="456" y="56"/>
                  <a:pt x="624" y="48"/>
                </a:cubicBezTo>
                <a:cubicBezTo>
                  <a:pt x="792" y="40"/>
                  <a:pt x="1016" y="384"/>
                  <a:pt x="1200" y="384"/>
                </a:cubicBezTo>
                <a:cubicBezTo>
                  <a:pt x="1384" y="384"/>
                  <a:pt x="1568" y="96"/>
                  <a:pt x="1728" y="48"/>
                </a:cubicBezTo>
                <a:cubicBezTo>
                  <a:pt x="1888" y="0"/>
                  <a:pt x="2024" y="40"/>
                  <a:pt x="2160" y="96"/>
                </a:cubicBezTo>
                <a:cubicBezTo>
                  <a:pt x="2296" y="152"/>
                  <a:pt x="2440" y="328"/>
                  <a:pt x="2544" y="384"/>
                </a:cubicBezTo>
                <a:cubicBezTo>
                  <a:pt x="2648" y="440"/>
                  <a:pt x="2688" y="424"/>
                  <a:pt x="2784" y="432"/>
                </a:cubicBezTo>
                <a:cubicBezTo>
                  <a:pt x="2880" y="440"/>
                  <a:pt x="3008" y="480"/>
                  <a:pt x="3120" y="432"/>
                </a:cubicBezTo>
                <a:cubicBezTo>
                  <a:pt x="3232" y="384"/>
                  <a:pt x="3344" y="200"/>
                  <a:pt x="3456" y="144"/>
                </a:cubicBezTo>
                <a:cubicBezTo>
                  <a:pt x="3568" y="88"/>
                  <a:pt x="3664" y="48"/>
                  <a:pt x="3792" y="96"/>
                </a:cubicBezTo>
                <a:cubicBezTo>
                  <a:pt x="3920" y="144"/>
                  <a:pt x="4112" y="368"/>
                  <a:pt x="4224" y="432"/>
                </a:cubicBezTo>
                <a:cubicBezTo>
                  <a:pt x="4336" y="496"/>
                  <a:pt x="4360" y="472"/>
                  <a:pt x="4464" y="480"/>
                </a:cubicBezTo>
                <a:cubicBezTo>
                  <a:pt x="4568" y="488"/>
                  <a:pt x="4744" y="488"/>
                  <a:pt x="4848" y="480"/>
                </a:cubicBezTo>
                <a:cubicBezTo>
                  <a:pt x="4952" y="472"/>
                  <a:pt x="5016" y="440"/>
                  <a:pt x="5088" y="432"/>
                </a:cubicBezTo>
                <a:cubicBezTo>
                  <a:pt x="5160" y="424"/>
                  <a:pt x="5224" y="440"/>
                  <a:pt x="5280" y="432"/>
                </a:cubicBezTo>
                <a:cubicBezTo>
                  <a:pt x="5336" y="424"/>
                  <a:pt x="5368" y="400"/>
                  <a:pt x="5424" y="384"/>
                </a:cubicBezTo>
                <a:cubicBezTo>
                  <a:pt x="5480" y="368"/>
                  <a:pt x="5548" y="352"/>
                  <a:pt x="5616" y="33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42" name="Rectangle 50"/>
          <p:cNvSpPr>
            <a:spLocks noChangeArrowheads="1"/>
          </p:cNvSpPr>
          <p:nvPr/>
        </p:nvSpPr>
        <p:spPr bwMode="auto">
          <a:xfrm>
            <a:off x="1524000" y="609600"/>
            <a:ext cx="9493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altLang="fr-FR" sz="2800" b="1">
                <a:effectLst>
                  <a:outerShdw blurRad="38100" dist="38100" dir="2700000" algn="tl">
                    <a:srgbClr val="000000"/>
                  </a:outerShdw>
                </a:effectLst>
                <a:latin typeface="Arial Narrow" pitchFamily="34" charset="0"/>
              </a:rPr>
              <a:t>Insulinothérapie</a:t>
            </a:r>
            <a:r>
              <a:rPr lang="fr-FR" altLang="fr-FR" sz="2800" b="1">
                <a:effectLst>
                  <a:outerShdw blurRad="38100" dist="38100" dir="2700000" algn="tl">
                    <a:srgbClr val="000000"/>
                  </a:outerShdw>
                </a:effectLst>
                <a:latin typeface="Times New Roman" pitchFamily="18" charset="0"/>
              </a:rPr>
              <a:t> à 4 injections</a:t>
            </a:r>
          </a:p>
        </p:txBody>
      </p:sp>
      <p:grpSp>
        <p:nvGrpSpPr>
          <p:cNvPr id="929843" name="Group 51"/>
          <p:cNvGrpSpPr>
            <a:grpSpLocks/>
          </p:cNvGrpSpPr>
          <p:nvPr/>
        </p:nvGrpSpPr>
        <p:grpSpPr bwMode="auto">
          <a:xfrm>
            <a:off x="2720975" y="4076700"/>
            <a:ext cx="149225" cy="647700"/>
            <a:chOff x="720" y="3072"/>
            <a:chExt cx="96" cy="528"/>
          </a:xfrm>
        </p:grpSpPr>
        <p:sp>
          <p:nvSpPr>
            <p:cNvPr id="929844" name="Rectangle 52"/>
            <p:cNvSpPr>
              <a:spLocks noChangeArrowheads="1"/>
            </p:cNvSpPr>
            <p:nvPr/>
          </p:nvSpPr>
          <p:spPr bwMode="auto">
            <a:xfrm>
              <a:off x="720" y="3168"/>
              <a:ext cx="96" cy="336"/>
            </a:xfrm>
            <a:prstGeom prst="rect">
              <a:avLst/>
            </a:prstGeom>
            <a:solidFill>
              <a:srgbClr val="CC203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45" name="Line 53"/>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46" name="Line 54"/>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47" name="Line 55"/>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9848" name="Text Box 56"/>
          <p:cNvSpPr txBox="1">
            <a:spLocks noChangeArrowheads="1"/>
          </p:cNvSpPr>
          <p:nvPr/>
        </p:nvSpPr>
        <p:spPr bwMode="auto">
          <a:xfrm>
            <a:off x="3962400" y="43434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CC2030"/>
                </a:solidFill>
                <a:latin typeface="Times" pitchFamily="18" charset="0"/>
              </a:rPr>
              <a:t>Rapide</a:t>
            </a:r>
          </a:p>
        </p:txBody>
      </p:sp>
      <p:grpSp>
        <p:nvGrpSpPr>
          <p:cNvPr id="929849" name="Group 57"/>
          <p:cNvGrpSpPr>
            <a:grpSpLocks/>
          </p:cNvGrpSpPr>
          <p:nvPr/>
        </p:nvGrpSpPr>
        <p:grpSpPr bwMode="auto">
          <a:xfrm>
            <a:off x="631825" y="4149725"/>
            <a:ext cx="8709025" cy="1514475"/>
            <a:chOff x="398" y="2614"/>
            <a:chExt cx="5486" cy="954"/>
          </a:xfrm>
        </p:grpSpPr>
        <p:sp>
          <p:nvSpPr>
            <p:cNvPr id="929850" name="Freeform 58"/>
            <p:cNvSpPr>
              <a:spLocks/>
            </p:cNvSpPr>
            <p:nvPr/>
          </p:nvSpPr>
          <p:spPr bwMode="auto">
            <a:xfrm>
              <a:off x="3936" y="3022"/>
              <a:ext cx="1746" cy="475"/>
            </a:xfrm>
            <a:custGeom>
              <a:avLst/>
              <a:gdLst>
                <a:gd name="T0" fmla="*/ 0 w 1746"/>
                <a:gd name="T1" fmla="*/ 475 h 475"/>
                <a:gd name="T2" fmla="*/ 292 w 1746"/>
                <a:gd name="T3" fmla="*/ 37 h 475"/>
                <a:gd name="T4" fmla="*/ 365 w 1746"/>
                <a:gd name="T5" fmla="*/ 9 h 475"/>
                <a:gd name="T6" fmla="*/ 1746 w 1746"/>
                <a:gd name="T7" fmla="*/ 0 h 475"/>
              </a:gdLst>
              <a:ahLst/>
              <a:cxnLst>
                <a:cxn ang="0">
                  <a:pos x="T0" y="T1"/>
                </a:cxn>
                <a:cxn ang="0">
                  <a:pos x="T2" y="T3"/>
                </a:cxn>
                <a:cxn ang="0">
                  <a:pos x="T4" y="T5"/>
                </a:cxn>
                <a:cxn ang="0">
                  <a:pos x="T6" y="T7"/>
                </a:cxn>
              </a:cxnLst>
              <a:rect l="0" t="0" r="r" b="b"/>
              <a:pathLst>
                <a:path w="1746" h="475">
                  <a:moveTo>
                    <a:pt x="0" y="475"/>
                  </a:moveTo>
                  <a:cubicBezTo>
                    <a:pt x="57" y="305"/>
                    <a:pt x="95" y="96"/>
                    <a:pt x="292" y="37"/>
                  </a:cubicBezTo>
                  <a:cubicBezTo>
                    <a:pt x="317" y="30"/>
                    <a:pt x="339" y="9"/>
                    <a:pt x="365" y="9"/>
                  </a:cubicBezTo>
                  <a:cubicBezTo>
                    <a:pt x="825" y="0"/>
                    <a:pt x="1746" y="0"/>
                    <a:pt x="1746" y="0"/>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9851" name="Freeform 59"/>
            <p:cNvSpPr>
              <a:spLocks/>
            </p:cNvSpPr>
            <p:nvPr/>
          </p:nvSpPr>
          <p:spPr bwMode="auto">
            <a:xfrm>
              <a:off x="398" y="3067"/>
              <a:ext cx="3543" cy="501"/>
            </a:xfrm>
            <a:custGeom>
              <a:avLst/>
              <a:gdLst>
                <a:gd name="T0" fmla="*/ 0 w 3815"/>
                <a:gd name="T1" fmla="*/ 48 h 501"/>
                <a:gd name="T2" fmla="*/ 3136 w 3815"/>
                <a:gd name="T3" fmla="*/ 3 h 501"/>
                <a:gd name="T4" fmla="*/ 3456 w 3815"/>
                <a:gd name="T5" fmla="*/ 48 h 501"/>
                <a:gd name="T6" fmla="*/ 3474 w 3815"/>
                <a:gd name="T7" fmla="*/ 67 h 501"/>
                <a:gd name="T8" fmla="*/ 3511 w 3815"/>
                <a:gd name="T9" fmla="*/ 76 h 501"/>
                <a:gd name="T10" fmla="*/ 3593 w 3815"/>
                <a:gd name="T11" fmla="*/ 176 h 501"/>
                <a:gd name="T12" fmla="*/ 3685 w 3815"/>
                <a:gd name="T13" fmla="*/ 268 h 501"/>
                <a:gd name="T14" fmla="*/ 3721 w 3815"/>
                <a:gd name="T15" fmla="*/ 323 h 501"/>
                <a:gd name="T16" fmla="*/ 3739 w 3815"/>
                <a:gd name="T17" fmla="*/ 350 h 501"/>
                <a:gd name="T18" fmla="*/ 3758 w 3815"/>
                <a:gd name="T19" fmla="*/ 377 h 501"/>
                <a:gd name="T20" fmla="*/ 3767 w 3815"/>
                <a:gd name="T21" fmla="*/ 405 h 501"/>
                <a:gd name="T22" fmla="*/ 3785 w 3815"/>
                <a:gd name="T23" fmla="*/ 432 h 501"/>
                <a:gd name="T24" fmla="*/ 3813 w 3815"/>
                <a:gd name="T25" fmla="*/ 49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15" h="501">
                  <a:moveTo>
                    <a:pt x="0" y="48"/>
                  </a:moveTo>
                  <a:cubicBezTo>
                    <a:pt x="1046" y="42"/>
                    <a:pt x="2091" y="34"/>
                    <a:pt x="3136" y="3"/>
                  </a:cubicBezTo>
                  <a:cubicBezTo>
                    <a:pt x="3244" y="8"/>
                    <a:pt x="3357" y="0"/>
                    <a:pt x="3456" y="48"/>
                  </a:cubicBezTo>
                  <a:cubicBezTo>
                    <a:pt x="3462" y="54"/>
                    <a:pt x="3466" y="63"/>
                    <a:pt x="3474" y="67"/>
                  </a:cubicBezTo>
                  <a:cubicBezTo>
                    <a:pt x="3485" y="73"/>
                    <a:pt x="3501" y="68"/>
                    <a:pt x="3511" y="76"/>
                  </a:cubicBezTo>
                  <a:cubicBezTo>
                    <a:pt x="3549" y="110"/>
                    <a:pt x="3551" y="148"/>
                    <a:pt x="3593" y="176"/>
                  </a:cubicBezTo>
                  <a:cubicBezTo>
                    <a:pt x="3617" y="213"/>
                    <a:pt x="3653" y="236"/>
                    <a:pt x="3685" y="268"/>
                  </a:cubicBezTo>
                  <a:cubicBezTo>
                    <a:pt x="3700" y="283"/>
                    <a:pt x="3709" y="305"/>
                    <a:pt x="3721" y="323"/>
                  </a:cubicBezTo>
                  <a:cubicBezTo>
                    <a:pt x="3727" y="332"/>
                    <a:pt x="3733" y="341"/>
                    <a:pt x="3739" y="350"/>
                  </a:cubicBezTo>
                  <a:cubicBezTo>
                    <a:pt x="3745" y="359"/>
                    <a:pt x="3758" y="377"/>
                    <a:pt x="3758" y="377"/>
                  </a:cubicBezTo>
                  <a:cubicBezTo>
                    <a:pt x="3761" y="386"/>
                    <a:pt x="3763" y="396"/>
                    <a:pt x="3767" y="405"/>
                  </a:cubicBezTo>
                  <a:cubicBezTo>
                    <a:pt x="3772" y="415"/>
                    <a:pt x="3781" y="422"/>
                    <a:pt x="3785" y="432"/>
                  </a:cubicBezTo>
                  <a:cubicBezTo>
                    <a:pt x="3815" y="501"/>
                    <a:pt x="3786" y="472"/>
                    <a:pt x="3813" y="496"/>
                  </a:cubicBezTo>
                </a:path>
              </a:pathLst>
            </a:custGeom>
            <a:noFill/>
            <a:ln w="28575" cap="flat" cmpd="sng">
              <a:solidFill>
                <a:srgbClr val="0FF5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29852" name="Text Box 60"/>
            <p:cNvSpPr txBox="1">
              <a:spLocks noChangeArrowheads="1"/>
            </p:cNvSpPr>
            <p:nvPr/>
          </p:nvSpPr>
          <p:spPr bwMode="auto">
            <a:xfrm>
              <a:off x="5161" y="2614"/>
              <a:ext cx="7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solidFill>
                    <a:srgbClr val="0FF509"/>
                  </a:solidFill>
                  <a:latin typeface="Times" pitchFamily="18" charset="0"/>
                </a:rPr>
                <a:t>LENTE</a:t>
              </a:r>
            </a:p>
          </p:txBody>
        </p:sp>
      </p:grpSp>
      <p:grpSp>
        <p:nvGrpSpPr>
          <p:cNvPr id="929853" name="Group 61"/>
          <p:cNvGrpSpPr>
            <a:grpSpLocks/>
          </p:cNvGrpSpPr>
          <p:nvPr/>
        </p:nvGrpSpPr>
        <p:grpSpPr bwMode="auto">
          <a:xfrm>
            <a:off x="6248400" y="4437063"/>
            <a:ext cx="149225" cy="647700"/>
            <a:chOff x="720" y="3072"/>
            <a:chExt cx="96" cy="528"/>
          </a:xfrm>
        </p:grpSpPr>
        <p:sp>
          <p:nvSpPr>
            <p:cNvPr id="929854" name="Rectangle 62"/>
            <p:cNvSpPr>
              <a:spLocks noChangeArrowheads="1"/>
            </p:cNvSpPr>
            <p:nvPr/>
          </p:nvSpPr>
          <p:spPr bwMode="auto">
            <a:xfrm>
              <a:off x="720" y="3168"/>
              <a:ext cx="96" cy="336"/>
            </a:xfrm>
            <a:prstGeom prst="rect">
              <a:avLst/>
            </a:prstGeom>
            <a:solidFill>
              <a:srgbClr val="0FF5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55" name="Line 63"/>
            <p:cNvSpPr>
              <a:spLocks noChangeShapeType="1"/>
            </p:cNvSpPr>
            <p:nvPr/>
          </p:nvSpPr>
          <p:spPr bwMode="auto">
            <a:xfrm flipV="1">
              <a:off x="768" y="3072"/>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56" name="Line 64"/>
            <p:cNvSpPr>
              <a:spLocks noChangeShapeType="1"/>
            </p:cNvSpPr>
            <p:nvPr/>
          </p:nvSpPr>
          <p:spPr bwMode="auto">
            <a:xfrm>
              <a:off x="720" y="307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57" name="Line 65"/>
            <p:cNvSpPr>
              <a:spLocks noChangeShapeType="1"/>
            </p:cNvSpPr>
            <p:nvPr/>
          </p:nvSpPr>
          <p:spPr bwMode="auto">
            <a:xfrm>
              <a:off x="768" y="35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9858" name="Freeform 66"/>
          <p:cNvSpPr>
            <a:spLocks/>
          </p:cNvSpPr>
          <p:nvPr/>
        </p:nvSpPr>
        <p:spPr bwMode="auto">
          <a:xfrm>
            <a:off x="1155700" y="4437063"/>
            <a:ext cx="2619375" cy="1211262"/>
          </a:xfrm>
          <a:custGeom>
            <a:avLst/>
            <a:gdLst>
              <a:gd name="T0" fmla="*/ 0 w 1488"/>
              <a:gd name="T1" fmla="*/ 432 h 432"/>
              <a:gd name="T2" fmla="*/ 336 w 1488"/>
              <a:gd name="T3" fmla="*/ 0 h 432"/>
              <a:gd name="T4" fmla="*/ 1488 w 1488"/>
              <a:gd name="T5" fmla="*/ 432 h 432"/>
            </a:gdLst>
            <a:ahLst/>
            <a:cxnLst>
              <a:cxn ang="0">
                <a:pos x="T0" y="T1"/>
              </a:cxn>
              <a:cxn ang="0">
                <a:pos x="T2" y="T3"/>
              </a:cxn>
              <a:cxn ang="0">
                <a:pos x="T4" y="T5"/>
              </a:cxn>
            </a:cxnLst>
            <a:rect l="0" t="0" r="r" b="b"/>
            <a:pathLst>
              <a:path w="1488" h="432">
                <a:moveTo>
                  <a:pt x="0" y="432"/>
                </a:moveTo>
                <a:cubicBezTo>
                  <a:pt x="44" y="216"/>
                  <a:pt x="88" y="0"/>
                  <a:pt x="336" y="0"/>
                </a:cubicBezTo>
                <a:cubicBezTo>
                  <a:pt x="584" y="0"/>
                  <a:pt x="1036" y="216"/>
                  <a:pt x="1488" y="432"/>
                </a:cubicBezTo>
              </a:path>
            </a:pathLst>
          </a:custGeom>
          <a:noFill/>
          <a:ln w="38100" cmpd="sng">
            <a:solidFill>
              <a:srgbClr val="E316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59" name="Freeform 67"/>
          <p:cNvSpPr>
            <a:spLocks/>
          </p:cNvSpPr>
          <p:nvPr/>
        </p:nvSpPr>
        <p:spPr bwMode="auto">
          <a:xfrm>
            <a:off x="2649538" y="4437063"/>
            <a:ext cx="2619375" cy="1211262"/>
          </a:xfrm>
          <a:custGeom>
            <a:avLst/>
            <a:gdLst>
              <a:gd name="T0" fmla="*/ 0 w 1488"/>
              <a:gd name="T1" fmla="*/ 432 h 432"/>
              <a:gd name="T2" fmla="*/ 336 w 1488"/>
              <a:gd name="T3" fmla="*/ 0 h 432"/>
              <a:gd name="T4" fmla="*/ 1488 w 1488"/>
              <a:gd name="T5" fmla="*/ 432 h 432"/>
            </a:gdLst>
            <a:ahLst/>
            <a:cxnLst>
              <a:cxn ang="0">
                <a:pos x="T0" y="T1"/>
              </a:cxn>
              <a:cxn ang="0">
                <a:pos x="T2" y="T3"/>
              </a:cxn>
              <a:cxn ang="0">
                <a:pos x="T4" y="T5"/>
              </a:cxn>
            </a:cxnLst>
            <a:rect l="0" t="0" r="r" b="b"/>
            <a:pathLst>
              <a:path w="1488" h="432">
                <a:moveTo>
                  <a:pt x="0" y="432"/>
                </a:moveTo>
                <a:cubicBezTo>
                  <a:pt x="44" y="216"/>
                  <a:pt x="88" y="0"/>
                  <a:pt x="336" y="0"/>
                </a:cubicBezTo>
                <a:cubicBezTo>
                  <a:pt x="584" y="0"/>
                  <a:pt x="1036" y="216"/>
                  <a:pt x="1488" y="432"/>
                </a:cubicBezTo>
              </a:path>
            </a:pathLst>
          </a:custGeom>
          <a:noFill/>
          <a:ln w="38100" cmpd="sng">
            <a:solidFill>
              <a:srgbClr val="E316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9860" name="Freeform 68"/>
          <p:cNvSpPr>
            <a:spLocks/>
          </p:cNvSpPr>
          <p:nvPr/>
        </p:nvSpPr>
        <p:spPr bwMode="auto">
          <a:xfrm>
            <a:off x="5816600" y="4365625"/>
            <a:ext cx="2619375" cy="1211263"/>
          </a:xfrm>
          <a:custGeom>
            <a:avLst/>
            <a:gdLst>
              <a:gd name="T0" fmla="*/ 0 w 1488"/>
              <a:gd name="T1" fmla="*/ 432 h 432"/>
              <a:gd name="T2" fmla="*/ 336 w 1488"/>
              <a:gd name="T3" fmla="*/ 0 h 432"/>
              <a:gd name="T4" fmla="*/ 1488 w 1488"/>
              <a:gd name="T5" fmla="*/ 432 h 432"/>
            </a:gdLst>
            <a:ahLst/>
            <a:cxnLst>
              <a:cxn ang="0">
                <a:pos x="T0" y="T1"/>
              </a:cxn>
              <a:cxn ang="0">
                <a:pos x="T2" y="T3"/>
              </a:cxn>
              <a:cxn ang="0">
                <a:pos x="T4" y="T5"/>
              </a:cxn>
            </a:cxnLst>
            <a:rect l="0" t="0" r="r" b="b"/>
            <a:pathLst>
              <a:path w="1488" h="432">
                <a:moveTo>
                  <a:pt x="0" y="432"/>
                </a:moveTo>
                <a:cubicBezTo>
                  <a:pt x="44" y="216"/>
                  <a:pt x="88" y="0"/>
                  <a:pt x="336" y="0"/>
                </a:cubicBezTo>
                <a:cubicBezTo>
                  <a:pt x="584" y="0"/>
                  <a:pt x="1036" y="216"/>
                  <a:pt x="1488" y="432"/>
                </a:cubicBezTo>
              </a:path>
            </a:pathLst>
          </a:custGeom>
          <a:noFill/>
          <a:ln w="38100" cmpd="sng">
            <a:solidFill>
              <a:srgbClr val="E316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1"/>
          </p:nvPr>
        </p:nvSpPr>
        <p:spPr/>
        <p:txBody>
          <a:bodyPr/>
          <a:lstStyle/>
          <a:p>
            <a:fld id="{A8BB7B0C-E145-4497-BE89-9CC7826C7F09}" type="slidenum">
              <a:rPr lang="fr-FR" altLang="fr-FR"/>
              <a:pPr/>
              <a:t>32</a:t>
            </a:fld>
            <a:endParaRPr lang="fr-FR" altLang="fr-FR"/>
          </a:p>
        </p:txBody>
      </p:sp>
      <p:sp>
        <p:nvSpPr>
          <p:cNvPr id="930818" name="Rectangle 2"/>
          <p:cNvSpPr>
            <a:spLocks noGrp="1" noRot="1" noChangeArrowheads="1"/>
          </p:cNvSpPr>
          <p:nvPr>
            <p:ph type="title"/>
          </p:nvPr>
        </p:nvSpPr>
        <p:spPr>
          <a:xfrm>
            <a:off x="609600" y="0"/>
            <a:ext cx="8420100" cy="1143000"/>
          </a:xfrm>
        </p:spPr>
        <p:txBody>
          <a:bodyPr/>
          <a:lstStyle/>
          <a:p>
            <a:r>
              <a:rPr lang="fr-FR" altLang="fr-FR"/>
              <a:t>Pompes externes</a:t>
            </a:r>
          </a:p>
        </p:txBody>
      </p:sp>
      <p:pic>
        <p:nvPicPr>
          <p:cNvPr id="930819" name="Picture 3" descr="D_TRONplus_gr_bl_schat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1066800"/>
            <a:ext cx="4570412" cy="2770188"/>
          </a:xfrm>
          <a:prstGeom prst="rect">
            <a:avLst/>
          </a:prstGeom>
          <a:solidFill>
            <a:schemeClr val="accent1"/>
          </a:solidFill>
        </p:spPr>
      </p:pic>
      <p:pic>
        <p:nvPicPr>
          <p:cNvPr id="930820" name="Picture 4" descr="Bild_Rapi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2213"/>
            <a:ext cx="3276600" cy="2986087"/>
          </a:xfrm>
          <a:prstGeom prst="rect">
            <a:avLst/>
          </a:prstGeom>
          <a:noFill/>
          <a:extLst>
            <a:ext uri="{909E8E84-426E-40DD-AFC4-6F175D3DCCD1}">
              <a14:hiddenFill xmlns:a14="http://schemas.microsoft.com/office/drawing/2010/main">
                <a:solidFill>
                  <a:srgbClr val="FFFFFF"/>
                </a:solidFill>
              </a14:hiddenFill>
            </a:ext>
          </a:extLst>
        </p:spPr>
      </p:pic>
      <p:pic>
        <p:nvPicPr>
          <p:cNvPr id="930821" name="Picture 5" descr="pathway_home_banner_x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175000" cy="1460500"/>
          </a:xfrm>
          <a:prstGeom prst="rect">
            <a:avLst/>
          </a:prstGeom>
          <a:solidFill>
            <a:schemeClr val="accent1"/>
          </a:solidFill>
        </p:spPr>
      </p:pic>
      <p:pic>
        <p:nvPicPr>
          <p:cNvPr id="930822" name="Picture 6" descr="Bild_Extensionss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79888"/>
            <a:ext cx="3124200" cy="267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282BB59C-0F21-4EE3-AECA-F0D476FF98E5}" type="slidenum">
              <a:rPr lang="fr-FR" altLang="fr-FR"/>
              <a:pPr/>
              <a:t>33</a:t>
            </a:fld>
            <a:endParaRPr lang="fr-FR" altLang="fr-FR"/>
          </a:p>
        </p:txBody>
      </p:sp>
      <p:sp>
        <p:nvSpPr>
          <p:cNvPr id="893954"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3955"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sp>
        <p:nvSpPr>
          <p:cNvPr id="893956" name="Text Box 4"/>
          <p:cNvSpPr txBox="1">
            <a:spLocks noChangeArrowheads="1"/>
          </p:cNvSpPr>
          <p:nvPr/>
        </p:nvSpPr>
        <p:spPr bwMode="auto">
          <a:xfrm>
            <a:off x="2311400" y="1890713"/>
            <a:ext cx="9080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1,60 g/l</a:t>
            </a:r>
          </a:p>
          <a:p>
            <a:pPr eaLnBrk="0" hangingPunct="0">
              <a:spcBef>
                <a:spcPct val="50000"/>
              </a:spcBef>
            </a:pPr>
            <a:r>
              <a:rPr lang="fr-FR" altLang="fr-FR" sz="1400">
                <a:solidFill>
                  <a:schemeClr val="accent2"/>
                </a:solidFill>
                <a:latin typeface="Arial" charset="0"/>
                <a:cs typeface="Arial" charset="0"/>
              </a:rPr>
              <a:t>1,20g/l</a:t>
            </a:r>
          </a:p>
        </p:txBody>
      </p:sp>
      <p:sp>
        <p:nvSpPr>
          <p:cNvPr id="893957" name="Line 5"/>
          <p:cNvSpPr>
            <a:spLocks noChangeShapeType="1"/>
          </p:cNvSpPr>
          <p:nvPr/>
        </p:nvSpPr>
        <p:spPr bwMode="auto">
          <a:xfrm>
            <a:off x="990600" y="25146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58" name="Line 6"/>
          <p:cNvSpPr>
            <a:spLocks noChangeShapeType="1"/>
          </p:cNvSpPr>
          <p:nvPr/>
        </p:nvSpPr>
        <p:spPr bwMode="auto">
          <a:xfrm>
            <a:off x="990600" y="30480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59" name="Text Box 7"/>
          <p:cNvSpPr txBox="1">
            <a:spLocks noChangeArrowheads="1"/>
          </p:cNvSpPr>
          <p:nvPr/>
        </p:nvSpPr>
        <p:spPr bwMode="auto">
          <a:xfrm>
            <a:off x="247650" y="22860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93960" name="Text Box 8"/>
          <p:cNvSpPr txBox="1">
            <a:spLocks noChangeArrowheads="1"/>
          </p:cNvSpPr>
          <p:nvPr/>
        </p:nvSpPr>
        <p:spPr bwMode="auto">
          <a:xfrm>
            <a:off x="247650" y="2895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93961" name="Line 9"/>
          <p:cNvSpPr>
            <a:spLocks noChangeShapeType="1"/>
          </p:cNvSpPr>
          <p:nvPr/>
        </p:nvSpPr>
        <p:spPr bwMode="auto">
          <a:xfrm>
            <a:off x="6521450" y="1828800"/>
            <a:ext cx="0" cy="457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62" name="Rectangle 10" descr="noir)"/>
          <p:cNvSpPr>
            <a:spLocks noChangeArrowheads="1"/>
          </p:cNvSpPr>
          <p:nvPr/>
        </p:nvSpPr>
        <p:spPr bwMode="auto">
          <a:xfrm>
            <a:off x="990600" y="2514600"/>
            <a:ext cx="7264400" cy="533400"/>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963" name="Oval 11"/>
          <p:cNvSpPr>
            <a:spLocks noChangeArrowheads="1"/>
          </p:cNvSpPr>
          <p:nvPr/>
        </p:nvSpPr>
        <p:spPr bwMode="auto">
          <a:xfrm>
            <a:off x="156845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964" name="Oval 12"/>
          <p:cNvSpPr>
            <a:spLocks noChangeArrowheads="1"/>
          </p:cNvSpPr>
          <p:nvPr/>
        </p:nvSpPr>
        <p:spPr bwMode="auto">
          <a:xfrm>
            <a:off x="346710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965" name="Oval 13"/>
          <p:cNvSpPr>
            <a:spLocks noChangeArrowheads="1"/>
          </p:cNvSpPr>
          <p:nvPr/>
        </p:nvSpPr>
        <p:spPr bwMode="auto">
          <a:xfrm>
            <a:off x="544830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966" name="Rectangle 14"/>
          <p:cNvSpPr>
            <a:spLocks noChangeArrowheads="1"/>
          </p:cNvSpPr>
          <p:nvPr/>
        </p:nvSpPr>
        <p:spPr bwMode="auto">
          <a:xfrm>
            <a:off x="990600" y="30480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93967" name="Group 15"/>
          <p:cNvGrpSpPr>
            <a:grpSpLocks/>
          </p:cNvGrpSpPr>
          <p:nvPr/>
        </p:nvGrpSpPr>
        <p:grpSpPr bwMode="auto">
          <a:xfrm>
            <a:off x="990600" y="3276600"/>
            <a:ext cx="7594600" cy="457200"/>
            <a:chOff x="576" y="3072"/>
            <a:chExt cx="4416" cy="288"/>
          </a:xfrm>
        </p:grpSpPr>
        <p:sp>
          <p:nvSpPr>
            <p:cNvPr id="893968" name="Line 16"/>
            <p:cNvSpPr>
              <a:spLocks noChangeShapeType="1"/>
            </p:cNvSpPr>
            <p:nvPr/>
          </p:nvSpPr>
          <p:spPr bwMode="auto">
            <a:xfrm>
              <a:off x="576" y="3120"/>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69" name="Text Box 17"/>
            <p:cNvSpPr txBox="1">
              <a:spLocks noChangeArrowheads="1"/>
            </p:cNvSpPr>
            <p:nvPr/>
          </p:nvSpPr>
          <p:spPr bwMode="auto">
            <a:xfrm>
              <a:off x="816"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93970" name="Line 18"/>
            <p:cNvSpPr>
              <a:spLocks noChangeShapeType="1"/>
            </p:cNvSpPr>
            <p:nvPr/>
          </p:nvSpPr>
          <p:spPr bwMode="auto">
            <a:xfrm>
              <a:off x="912"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71" name="Line 19"/>
            <p:cNvSpPr>
              <a:spLocks noChangeShapeType="1"/>
            </p:cNvSpPr>
            <p:nvPr/>
          </p:nvSpPr>
          <p:spPr bwMode="auto">
            <a:xfrm>
              <a:off x="2016"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72" name="Line 20"/>
            <p:cNvSpPr>
              <a:spLocks noChangeShapeType="1"/>
            </p:cNvSpPr>
            <p:nvPr/>
          </p:nvSpPr>
          <p:spPr bwMode="auto">
            <a:xfrm>
              <a:off x="3168"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73" name="Text Box 21"/>
            <p:cNvSpPr txBox="1">
              <a:spLocks noChangeArrowheads="1"/>
            </p:cNvSpPr>
            <p:nvPr/>
          </p:nvSpPr>
          <p:spPr bwMode="auto">
            <a:xfrm>
              <a:off x="1920"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93974" name="Text Box 22"/>
            <p:cNvSpPr txBox="1">
              <a:spLocks noChangeArrowheads="1"/>
            </p:cNvSpPr>
            <p:nvPr/>
          </p:nvSpPr>
          <p:spPr bwMode="auto">
            <a:xfrm>
              <a:off x="3024"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93975" name="Text Box 23"/>
            <p:cNvSpPr txBox="1">
              <a:spLocks noChangeArrowheads="1"/>
            </p:cNvSpPr>
            <p:nvPr/>
          </p:nvSpPr>
          <p:spPr bwMode="auto">
            <a:xfrm>
              <a:off x="4224"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93976" name="Line 24"/>
            <p:cNvSpPr>
              <a:spLocks noChangeShapeType="1"/>
            </p:cNvSpPr>
            <p:nvPr/>
          </p:nvSpPr>
          <p:spPr bwMode="auto">
            <a:xfrm>
              <a:off x="4320"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3977" name="Line 25"/>
          <p:cNvSpPr>
            <a:spLocks noChangeShapeType="1"/>
          </p:cNvSpPr>
          <p:nvPr/>
        </p:nvSpPr>
        <p:spPr bwMode="auto">
          <a:xfrm>
            <a:off x="1568450" y="12954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78" name="Text Box 26"/>
          <p:cNvSpPr txBox="1">
            <a:spLocks noChangeArrowheads="1"/>
          </p:cNvSpPr>
          <p:nvPr/>
        </p:nvSpPr>
        <p:spPr bwMode="auto">
          <a:xfrm>
            <a:off x="1568450" y="914400"/>
            <a:ext cx="1568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ULTRARAPIDE          4 UI</a:t>
            </a:r>
          </a:p>
        </p:txBody>
      </p:sp>
      <p:sp>
        <p:nvSpPr>
          <p:cNvPr id="893979" name="Line 27"/>
          <p:cNvSpPr>
            <a:spLocks noChangeShapeType="1"/>
          </p:cNvSpPr>
          <p:nvPr/>
        </p:nvSpPr>
        <p:spPr bwMode="auto">
          <a:xfrm>
            <a:off x="3632200" y="12954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80" name="Line 28"/>
          <p:cNvSpPr>
            <a:spLocks noChangeShapeType="1"/>
          </p:cNvSpPr>
          <p:nvPr/>
        </p:nvSpPr>
        <p:spPr bwMode="auto">
          <a:xfrm>
            <a:off x="5613400" y="12954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981" name="Rectangle 29"/>
          <p:cNvSpPr>
            <a:spLocks noChangeArrowheads="1"/>
          </p:cNvSpPr>
          <p:nvPr/>
        </p:nvSpPr>
        <p:spPr bwMode="auto">
          <a:xfrm>
            <a:off x="247650" y="838200"/>
            <a:ext cx="9493250" cy="2895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982" name="Text Box 30"/>
          <p:cNvSpPr txBox="1">
            <a:spLocks noChangeArrowheads="1"/>
          </p:cNvSpPr>
          <p:nvPr/>
        </p:nvSpPr>
        <p:spPr bwMode="auto">
          <a:xfrm>
            <a:off x="6273800" y="1524000"/>
            <a:ext cx="148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LENTE    8 UI</a:t>
            </a:r>
          </a:p>
        </p:txBody>
      </p:sp>
      <p:sp>
        <p:nvSpPr>
          <p:cNvPr id="893983" name="Text Box 31"/>
          <p:cNvSpPr txBox="1">
            <a:spLocks noChangeArrowheads="1"/>
          </p:cNvSpPr>
          <p:nvPr/>
        </p:nvSpPr>
        <p:spPr bwMode="auto">
          <a:xfrm>
            <a:off x="3136900" y="914400"/>
            <a:ext cx="1568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ULTRARAPIDE          4 UI</a:t>
            </a:r>
          </a:p>
        </p:txBody>
      </p:sp>
      <p:sp>
        <p:nvSpPr>
          <p:cNvPr id="893984" name="Text Box 32"/>
          <p:cNvSpPr txBox="1">
            <a:spLocks noChangeArrowheads="1"/>
          </p:cNvSpPr>
          <p:nvPr/>
        </p:nvSpPr>
        <p:spPr bwMode="auto">
          <a:xfrm>
            <a:off x="5035550" y="914400"/>
            <a:ext cx="1568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ULTRARAPIDE          4 UI</a:t>
            </a:r>
          </a:p>
        </p:txBody>
      </p:sp>
      <p:graphicFrame>
        <p:nvGraphicFramePr>
          <p:cNvPr id="893985" name="Group 33"/>
          <p:cNvGraphicFramePr>
            <a:graphicFrameLocks noGrp="1"/>
          </p:cNvGraphicFramePr>
          <p:nvPr/>
        </p:nvGraphicFramePr>
        <p:xfrm>
          <a:off x="1238250" y="3733800"/>
          <a:ext cx="6934200" cy="3133344"/>
        </p:xfrm>
        <a:graphic>
          <a:graphicData uri="http://schemas.openxmlformats.org/drawingml/2006/table">
            <a:tbl>
              <a:tblPr/>
              <a:tblGrid>
                <a:gridCol w="742950"/>
                <a:gridCol w="742950"/>
                <a:gridCol w="495300"/>
                <a:gridCol w="577850"/>
                <a:gridCol w="825500"/>
                <a:gridCol w="660400"/>
                <a:gridCol w="577850"/>
                <a:gridCol w="742950"/>
                <a:gridCol w="660400"/>
                <a:gridCol w="908050"/>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8UI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4UI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6UI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6UI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0,85</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6UI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0,98</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8UI</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1,6</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p:cNvSpPr>
            <a:spLocks noGrp="1"/>
          </p:cNvSpPr>
          <p:nvPr>
            <p:ph type="sldNum" sz="quarter" idx="11"/>
          </p:nvPr>
        </p:nvSpPr>
        <p:spPr/>
        <p:txBody>
          <a:bodyPr/>
          <a:lstStyle/>
          <a:p>
            <a:fld id="{D23EFCB5-2DD5-453C-B96E-6496A7FFC710}" type="slidenum">
              <a:rPr lang="fr-FR" altLang="fr-FR"/>
              <a:pPr/>
              <a:t>34</a:t>
            </a:fld>
            <a:endParaRPr lang="fr-FR" altLang="fr-FR"/>
          </a:p>
        </p:txBody>
      </p:sp>
      <p:sp>
        <p:nvSpPr>
          <p:cNvPr id="1000450" name="Rectangle 2"/>
          <p:cNvSpPr>
            <a:spLocks noGrp="1" noRot="1" noChangeArrowheads="1"/>
          </p:cNvSpPr>
          <p:nvPr>
            <p:ph type="title"/>
          </p:nvPr>
        </p:nvSpPr>
        <p:spPr/>
        <p:txBody>
          <a:bodyPr/>
          <a:lstStyle/>
          <a:p>
            <a:r>
              <a:rPr lang="fr-FR" altLang="fr-FR">
                <a:solidFill>
                  <a:srgbClr val="FFFF00"/>
                </a:solidFill>
              </a:rPr>
              <a:t>CAS CLINIQUES</a:t>
            </a:r>
          </a:p>
        </p:txBody>
      </p:sp>
      <p:sp>
        <p:nvSpPr>
          <p:cNvPr id="2" name="Rectangle 1"/>
          <p:cNvSpPr/>
          <p:nvPr/>
        </p:nvSpPr>
        <p:spPr>
          <a:xfrm>
            <a:off x="2072680" y="2551837"/>
            <a:ext cx="5860876" cy="923330"/>
          </a:xfrm>
          <a:prstGeom prst="rect">
            <a:avLst/>
          </a:prstGeom>
        </p:spPr>
        <p:txBody>
          <a:bodyPr wrap="square">
            <a:spAutoFit/>
          </a:bodyPr>
          <a:lstStyle/>
          <a:p>
            <a:r>
              <a:rPr lang="fr-FR" altLang="fr-FR" sz="3600" dirty="0" smtClean="0">
                <a:solidFill>
                  <a:srgbClr val="FF6600"/>
                </a:solidFill>
                <a:latin typeface="Arial" charset="0"/>
              </a:rPr>
              <a:t>De la théorie à la pratique </a:t>
            </a:r>
            <a:r>
              <a:rPr lang="fr-FR" altLang="fr-FR" sz="3600" dirty="0" smtClean="0">
                <a:solidFill>
                  <a:srgbClr val="FF66CC"/>
                </a:solidFill>
                <a:latin typeface="Arial" charset="0"/>
              </a:rPr>
              <a:t/>
            </a:r>
            <a:br>
              <a:rPr lang="fr-FR" altLang="fr-FR" sz="3600" dirty="0" smtClean="0">
                <a:solidFill>
                  <a:srgbClr val="FF66CC"/>
                </a:solidFill>
                <a:latin typeface="Arial" charset="0"/>
              </a:rPr>
            </a:br>
            <a:r>
              <a:rPr lang="fr-FR" altLang="fr-FR" dirty="0" smtClean="0">
                <a:solidFill>
                  <a:srgbClr val="FF66CC"/>
                </a:solidFill>
                <a:latin typeface="Arial" charset="0"/>
              </a:rPr>
              <a:t>-</a:t>
            </a:r>
            <a:r>
              <a:rPr lang="fr-FR" altLang="fr-FR" dirty="0" smtClean="0">
                <a:solidFill>
                  <a:srgbClr val="FF6600"/>
                </a:solidFill>
                <a:latin typeface="Arial" charset="0"/>
              </a:rPr>
              <a:t>Prise en compte du vécu du patient et du médecin</a:t>
            </a:r>
            <a:r>
              <a:rPr lang="fr-FR" altLang="fr-FR" dirty="0" smtClean="0">
                <a:solidFill>
                  <a:srgbClr val="FF66CC"/>
                </a:solidFill>
                <a:latin typeface="Arial" charset="0"/>
              </a:rPr>
              <a:t>-</a:t>
            </a:r>
            <a:r>
              <a:rPr lang="fr-FR" altLang="fr-FR" dirty="0" smtClean="0">
                <a:solidFill>
                  <a:srgbClr val="FF6600"/>
                </a:solidFill>
                <a:latin typeface="Arial" charset="0"/>
              </a:rPr>
              <a:t> </a:t>
            </a:r>
            <a:endParaRPr lang="fr-F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35</a:t>
            </a:fld>
            <a:endParaRPr lang="fr-FR" altLang="fr-FR"/>
          </a:p>
        </p:txBody>
      </p:sp>
      <p:sp>
        <p:nvSpPr>
          <p:cNvPr id="1001474" name="Rectangle 2"/>
          <p:cNvSpPr>
            <a:spLocks noGrp="1" noRot="1" noChangeArrowheads="1"/>
          </p:cNvSpPr>
          <p:nvPr>
            <p:ph type="title"/>
          </p:nvPr>
        </p:nvSpPr>
        <p:spPr/>
        <p:txBody>
          <a:bodyPr/>
          <a:lstStyle/>
          <a:p>
            <a:r>
              <a:rPr lang="fr-FR" altLang="fr-FR" dirty="0">
                <a:solidFill>
                  <a:srgbClr val="FFFF00"/>
                </a:solidFill>
              </a:rPr>
              <a:t>CAS</a:t>
            </a:r>
            <a:r>
              <a:rPr lang="fr-FR" altLang="fr-FR" dirty="0"/>
              <a:t> </a:t>
            </a:r>
            <a:r>
              <a:rPr lang="fr-FR" altLang="fr-FR" dirty="0">
                <a:solidFill>
                  <a:srgbClr val="FFFF00"/>
                </a:solidFill>
              </a:rPr>
              <a:t>CLINIQUE </a:t>
            </a:r>
            <a:r>
              <a:rPr lang="fr-FR" altLang="fr-FR" dirty="0" smtClean="0">
                <a:solidFill>
                  <a:srgbClr val="FFFF00"/>
                </a:solidFill>
              </a:rPr>
              <a:t>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997152"/>
          </a:xfrm>
        </p:spPr>
        <p:txBody>
          <a:bodyPr/>
          <a:lstStyle/>
          <a:p>
            <a:pPr>
              <a:lnSpc>
                <a:spcPct val="80000"/>
              </a:lnSpc>
            </a:pPr>
            <a:r>
              <a:rPr lang="fr-FR" altLang="fr-FR" sz="1800" dirty="0" smtClean="0">
                <a:solidFill>
                  <a:schemeClr val="accent4"/>
                </a:solidFill>
              </a:rPr>
              <a:t>54 </a:t>
            </a:r>
            <a:r>
              <a:rPr lang="fr-FR" altLang="fr-FR" sz="1800" dirty="0">
                <a:solidFill>
                  <a:schemeClr val="accent4"/>
                </a:solidFill>
              </a:rPr>
              <a:t>ans, cadre </a:t>
            </a:r>
            <a:r>
              <a:rPr lang="fr-FR" altLang="fr-FR" sz="1800" dirty="0" smtClean="0">
                <a:solidFill>
                  <a:schemeClr val="accent4"/>
                </a:solidFill>
              </a:rPr>
              <a:t>ingénieur , travaille à 100 km . </a:t>
            </a:r>
            <a:endParaRPr lang="fr-FR" altLang="fr-FR" sz="1800" dirty="0">
              <a:solidFill>
                <a:schemeClr val="accent4"/>
              </a:solidFill>
            </a:endParaRPr>
          </a:p>
          <a:p>
            <a:pPr>
              <a:lnSpc>
                <a:spcPct val="80000"/>
              </a:lnSpc>
            </a:pPr>
            <a:endParaRPr lang="fr-FR" altLang="fr-FR" sz="1800" dirty="0">
              <a:solidFill>
                <a:schemeClr val="accent4"/>
              </a:solidFill>
            </a:endParaRPr>
          </a:p>
          <a:p>
            <a:pPr>
              <a:lnSpc>
                <a:spcPct val="80000"/>
              </a:lnSpc>
            </a:pPr>
            <a:r>
              <a:rPr lang="fr-FR" altLang="fr-FR" sz="1800" dirty="0">
                <a:solidFill>
                  <a:schemeClr val="accent4"/>
                </a:solidFill>
              </a:rPr>
              <a:t>ATCD Personnels : </a:t>
            </a:r>
          </a:p>
          <a:p>
            <a:pPr>
              <a:lnSpc>
                <a:spcPct val="80000"/>
              </a:lnSpc>
            </a:pPr>
            <a:r>
              <a:rPr lang="fr-FR" altLang="fr-FR" sz="1800" dirty="0">
                <a:solidFill>
                  <a:schemeClr val="accent4"/>
                </a:solidFill>
              </a:rPr>
              <a:t>- Médicaux </a:t>
            </a:r>
            <a:r>
              <a:rPr lang="fr-FR" altLang="fr-FR" sz="1800" dirty="0" smtClean="0">
                <a:solidFill>
                  <a:schemeClr val="accent4"/>
                </a:solidFill>
              </a:rPr>
              <a:t>:</a:t>
            </a:r>
          </a:p>
          <a:p>
            <a:pPr>
              <a:lnSpc>
                <a:spcPct val="80000"/>
              </a:lnSpc>
            </a:pPr>
            <a:r>
              <a:rPr lang="fr-FR" altLang="fr-FR" sz="1800" dirty="0" smtClean="0">
                <a:solidFill>
                  <a:schemeClr val="accent4"/>
                </a:solidFill>
              </a:rPr>
              <a:t>HCT &gt; 10 ans </a:t>
            </a:r>
          </a:p>
          <a:p>
            <a:pPr>
              <a:lnSpc>
                <a:spcPct val="80000"/>
              </a:lnSpc>
            </a:pPr>
            <a:r>
              <a:rPr lang="fr-FR" altLang="fr-FR" sz="1800" dirty="0" smtClean="0">
                <a:solidFill>
                  <a:schemeClr val="accent4"/>
                </a:solidFill>
              </a:rPr>
              <a:t>HTA &gt; 10 ans </a:t>
            </a:r>
          </a:p>
          <a:p>
            <a:pPr>
              <a:lnSpc>
                <a:spcPct val="80000"/>
              </a:lnSpc>
            </a:pPr>
            <a:r>
              <a:rPr lang="fr-FR" altLang="fr-FR" sz="1800" dirty="0" smtClean="0">
                <a:solidFill>
                  <a:schemeClr val="accent4"/>
                </a:solidFill>
              </a:rPr>
              <a:t>SAS appareillé depuis 6 ans </a:t>
            </a:r>
          </a:p>
          <a:p>
            <a:pPr>
              <a:lnSpc>
                <a:spcPct val="80000"/>
              </a:lnSpc>
            </a:pPr>
            <a:r>
              <a:rPr lang="fr-FR" altLang="fr-FR" sz="1800" dirty="0" smtClean="0">
                <a:solidFill>
                  <a:schemeClr val="accent4"/>
                </a:solidFill>
              </a:rPr>
              <a:t>Obésité 117 kg 1 m 70  IMC 40 </a:t>
            </a:r>
            <a:r>
              <a:rPr lang="fr-FR" altLang="fr-FR" sz="1800" dirty="0">
                <a:solidFill>
                  <a:schemeClr val="accent4"/>
                </a:solidFill>
              </a:rPr>
              <a:t>	 </a:t>
            </a:r>
          </a:p>
          <a:p>
            <a:pPr>
              <a:lnSpc>
                <a:spcPct val="80000"/>
              </a:lnSpc>
            </a:pPr>
            <a:r>
              <a:rPr lang="fr-FR" altLang="fr-FR" sz="1800" dirty="0">
                <a:solidFill>
                  <a:schemeClr val="accent4"/>
                </a:solidFill>
              </a:rPr>
              <a:t>Diabète découvert </a:t>
            </a:r>
            <a:r>
              <a:rPr lang="fr-FR" altLang="fr-FR" sz="1800" dirty="0" smtClean="0">
                <a:solidFill>
                  <a:schemeClr val="accent4"/>
                </a:solidFill>
              </a:rPr>
              <a:t> il y a 1 an </a:t>
            </a:r>
          </a:p>
          <a:p>
            <a:r>
              <a:rPr lang="fr-FR" sz="1800" dirty="0" smtClean="0">
                <a:solidFill>
                  <a:schemeClr val="tx1"/>
                </a:solidFill>
                <a:effectLst/>
                <a:latin typeface="+mn-lt"/>
                <a:ea typeface="+mn-ea"/>
                <a:cs typeface="+mn-cs"/>
              </a:rPr>
              <a:t>TTT    </a:t>
            </a:r>
          </a:p>
          <a:p>
            <a:pPr lvl="1"/>
            <a:r>
              <a:rPr lang="fr-FR" sz="1400" dirty="0" smtClean="0">
                <a:solidFill>
                  <a:schemeClr val="tx1"/>
                </a:solidFill>
                <a:effectLst/>
                <a:latin typeface="+mn-lt"/>
                <a:ea typeface="+mn-ea"/>
                <a:cs typeface="+mn-cs"/>
              </a:rPr>
              <a:t>DIAMICRON 30 mg lm   3 </a:t>
            </a:r>
            <a:r>
              <a:rPr lang="fr-FR" sz="1400" dirty="0" err="1">
                <a:solidFill>
                  <a:schemeClr val="tx1"/>
                </a:solidFill>
                <a:effectLst/>
                <a:latin typeface="+mn-lt"/>
                <a:ea typeface="+mn-ea"/>
                <a:cs typeface="+mn-cs"/>
              </a:rPr>
              <a:t>cp</a:t>
            </a:r>
            <a:r>
              <a:rPr lang="fr-FR" sz="1400" dirty="0">
                <a:solidFill>
                  <a:schemeClr val="tx1"/>
                </a:solidFill>
                <a:effectLst/>
                <a:latin typeface="+mn-lt"/>
                <a:ea typeface="+mn-ea"/>
                <a:cs typeface="+mn-cs"/>
              </a:rPr>
              <a:t>  depuis 3 mois </a:t>
            </a:r>
            <a:endParaRPr lang="fr-FR" sz="1400" dirty="0" smtClean="0">
              <a:solidFill>
                <a:schemeClr val="tx1"/>
              </a:solidFill>
              <a:effectLst/>
              <a:latin typeface="+mn-lt"/>
              <a:ea typeface="+mn-ea"/>
              <a:cs typeface="+mn-cs"/>
            </a:endParaRPr>
          </a:p>
          <a:p>
            <a:pPr lvl="1"/>
            <a:r>
              <a:rPr lang="fr-FR" sz="1400" dirty="0" smtClean="0">
                <a:effectLst/>
                <a:ea typeface="+mn-ea"/>
                <a:cs typeface="+mn-cs"/>
              </a:rPr>
              <a:t>JANUVIA</a:t>
            </a:r>
          </a:p>
          <a:p>
            <a:pPr lvl="1"/>
            <a:r>
              <a:rPr lang="fr-FR" sz="1800" dirty="0" smtClean="0">
                <a:solidFill>
                  <a:schemeClr val="tx1"/>
                </a:solidFill>
                <a:effectLst/>
                <a:latin typeface="+mn-lt"/>
                <a:ea typeface="+mn-ea"/>
                <a:cs typeface="+mn-cs"/>
              </a:rPr>
              <a:t>Diarrhées  </a:t>
            </a:r>
            <a:r>
              <a:rPr lang="fr-FR" sz="1800" dirty="0">
                <a:solidFill>
                  <a:schemeClr val="tx1"/>
                </a:solidFill>
                <a:effectLst/>
                <a:latin typeface="+mn-lt"/>
                <a:ea typeface="+mn-ea"/>
                <a:cs typeface="+mn-cs"/>
              </a:rPr>
              <a:t>sous </a:t>
            </a:r>
            <a:r>
              <a:rPr lang="fr-FR" sz="1800" dirty="0" smtClean="0">
                <a:solidFill>
                  <a:schemeClr val="tx1"/>
                </a:solidFill>
                <a:effectLst/>
                <a:latin typeface="+mn-lt"/>
                <a:ea typeface="+mn-ea"/>
                <a:cs typeface="+mn-cs"/>
              </a:rPr>
              <a:t>metformine  </a:t>
            </a:r>
            <a:r>
              <a:rPr lang="fr-FR" sz="1800" dirty="0">
                <a:solidFill>
                  <a:schemeClr val="tx1"/>
                </a:solidFill>
                <a:effectLst/>
                <a:latin typeface="+mn-lt"/>
                <a:ea typeface="+mn-ea"/>
                <a:cs typeface="+mn-cs"/>
              </a:rPr>
              <a:t>générique </a:t>
            </a:r>
            <a:r>
              <a:rPr lang="fr-FR" sz="1800" dirty="0" smtClean="0">
                <a:solidFill>
                  <a:schemeClr val="tx1"/>
                </a:solidFill>
                <a:effectLst/>
                <a:latin typeface="+mn-lt"/>
                <a:ea typeface="+mn-ea"/>
                <a:cs typeface="+mn-cs"/>
              </a:rPr>
              <a:t>.</a:t>
            </a:r>
          </a:p>
          <a:p>
            <a:pPr marL="457200" lvl="1" indent="0">
              <a:buNone/>
            </a:pPr>
            <a:r>
              <a:rPr lang="fr-FR" sz="1800" b="1" dirty="0" smtClean="0">
                <a:solidFill>
                  <a:srgbClr val="FFC000"/>
                </a:solidFill>
                <a:effectLst/>
                <a:latin typeface="+mn-lt"/>
                <a:ea typeface="+mn-ea"/>
                <a:cs typeface="+mn-cs"/>
              </a:rPr>
              <a:t>HbA1C 8,2 %</a:t>
            </a:r>
          </a:p>
          <a:p>
            <a:pPr lvl="1">
              <a:buFont typeface="Symbol" pitchFamily="18" charset="2"/>
              <a:buChar char="Þ"/>
            </a:pPr>
            <a:r>
              <a:rPr lang="fr-FR" sz="1800" dirty="0" smtClean="0">
                <a:solidFill>
                  <a:srgbClr val="FF66CC"/>
                </a:solidFill>
                <a:effectLst/>
                <a:ea typeface="+mn-ea"/>
                <a:cs typeface="+mn-cs"/>
              </a:rPr>
              <a:t>Renforcement RHD +++++ </a:t>
            </a:r>
          </a:p>
          <a:p>
            <a:pPr lvl="1">
              <a:buFont typeface="Symbol" pitchFamily="18" charset="2"/>
              <a:buChar char="Þ"/>
            </a:pPr>
            <a:r>
              <a:rPr lang="fr-FR" sz="1800" dirty="0" smtClean="0">
                <a:solidFill>
                  <a:srgbClr val="FF66CC"/>
                </a:solidFill>
                <a:effectLst/>
                <a:ea typeface="+mn-ea"/>
                <a:cs typeface="+mn-cs"/>
              </a:rPr>
              <a:t>DIAMICRON lm  120 mg   ,  JANUVIA ,</a:t>
            </a:r>
          </a:p>
          <a:p>
            <a:pPr marL="457200" lvl="1" indent="0">
              <a:buNone/>
            </a:pPr>
            <a:r>
              <a:rPr lang="fr-FR" sz="1800" dirty="0">
                <a:solidFill>
                  <a:srgbClr val="FF66CC"/>
                </a:solidFill>
                <a:effectLst/>
                <a:ea typeface="+mn-ea"/>
                <a:cs typeface="+mn-cs"/>
              </a:rPr>
              <a:t> </a:t>
            </a:r>
            <a:r>
              <a:rPr lang="fr-FR" sz="1800" dirty="0" smtClean="0">
                <a:solidFill>
                  <a:srgbClr val="FF66CC"/>
                </a:solidFill>
                <a:effectLst/>
                <a:ea typeface="+mn-ea"/>
                <a:cs typeface="+mn-cs"/>
              </a:rPr>
              <a:t>    essai de STAGID 1 à 3 / j progressivement</a:t>
            </a:r>
            <a:endParaRPr lang="fr-FR" sz="1800" dirty="0">
              <a:solidFill>
                <a:srgbClr val="FF66CC"/>
              </a:solidFill>
              <a:effectLst/>
              <a:ea typeface="+mn-ea"/>
              <a:cs typeface="+mn-cs"/>
            </a:endParaRPr>
          </a:p>
          <a:p>
            <a:pPr>
              <a:lnSpc>
                <a:spcPct val="80000"/>
              </a:lnSpc>
            </a:pPr>
            <a:endParaRPr lang="fr-FR" altLang="fr-FR" sz="1800" dirty="0">
              <a:solidFill>
                <a:schemeClr val="accent4"/>
              </a:solidFill>
            </a:endParaRPr>
          </a:p>
          <a:p>
            <a:pPr lvl="1">
              <a:lnSpc>
                <a:spcPct val="80000"/>
              </a:lnSpc>
            </a:pPr>
            <a:endParaRPr lang="fr-FR" altLang="fr-FR" sz="1600" dirty="0" smtClean="0">
              <a:solidFill>
                <a:schemeClr val="accent4"/>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36</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+ 3     :    HbA1C </a:t>
            </a:r>
            <a:r>
              <a:rPr lang="fr-FR" sz="1800" dirty="0">
                <a:solidFill>
                  <a:srgbClr val="FFC000"/>
                </a:solidFill>
                <a:effectLst/>
                <a:latin typeface="+mn-lt"/>
              </a:rPr>
              <a:t>8,6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- 3 kg </a:t>
            </a: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Diarrhées sous STAGID 3 / j mais tolère 1 / j</a:t>
            </a:r>
          </a:p>
          <a:p>
            <a:pPr marL="342900" lvl="1" indent="-342900">
              <a:lnSpc>
                <a:spcPct val="80000"/>
              </a:lnSpc>
              <a:buClr>
                <a:schemeClr val="hlink"/>
              </a:buClr>
            </a:pPr>
            <a:endParaRPr lang="fr-FR" sz="1800" dirty="0">
              <a:solidFill>
                <a:srgbClr val="FFC000"/>
              </a:solidFill>
              <a:effectLst/>
            </a:endParaRPr>
          </a:p>
          <a:p>
            <a:pPr marL="285750" lvl="1">
              <a:lnSpc>
                <a:spcPct val="80000"/>
              </a:lnSpc>
              <a:buClr>
                <a:schemeClr val="hlink"/>
              </a:buClr>
              <a:buFont typeface="Symbol" pitchFamily="18" charset="2"/>
              <a:buChar char="Þ"/>
            </a:pPr>
            <a:r>
              <a:rPr lang="fr-FR" sz="1800" dirty="0" smtClean="0">
                <a:solidFill>
                  <a:srgbClr val="FFC000"/>
                </a:solidFill>
                <a:effectLst/>
                <a:latin typeface="+mn-lt"/>
              </a:rPr>
              <a:t>Remplacement JANUVIA par VICTOZA  car obésité  sévère </a:t>
            </a:r>
          </a:p>
          <a:p>
            <a:pPr marL="285750" lvl="1">
              <a:lnSpc>
                <a:spcPct val="80000"/>
              </a:lnSpc>
              <a:buClr>
                <a:schemeClr val="hlink"/>
              </a:buClr>
              <a:buFont typeface="Symbol" pitchFamily="18" charset="2"/>
              <a:buChar char="Þ"/>
            </a:pPr>
            <a:r>
              <a:rPr lang="fr-FR" sz="1800" dirty="0" smtClean="0">
                <a:solidFill>
                  <a:srgbClr val="FFC000"/>
                </a:solidFill>
                <a:effectLst/>
              </a:rPr>
              <a:t>DIAMICRON 30  4 / j </a:t>
            </a: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32487267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37</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DIABETE RECENT CHEZ UN PATIENT JEUNE   OBESE  SANS COMPLICATION</a:t>
            </a:r>
          </a:p>
          <a:p>
            <a:pPr marL="342900" lvl="1" indent="-342900">
              <a:lnSpc>
                <a:spcPct val="80000"/>
              </a:lnSpc>
              <a:buClr>
                <a:schemeClr val="hlink"/>
              </a:buClr>
            </a:pPr>
            <a:r>
              <a:rPr lang="fr-FR" sz="1800" dirty="0" smtClean="0">
                <a:solidFill>
                  <a:srgbClr val="FFC000"/>
                </a:solidFill>
                <a:effectLst/>
              </a:rPr>
              <a:t>Objectif HbA1C &lt; 6,5 %.</a:t>
            </a:r>
          </a:p>
          <a:p>
            <a:pPr marL="342900" lvl="1" indent="-342900">
              <a:lnSpc>
                <a:spcPct val="80000"/>
              </a:lnSpc>
              <a:buClr>
                <a:schemeClr val="hlink"/>
              </a:buClr>
            </a:pPr>
            <a:endParaRPr lang="fr-FR" sz="1800" dirty="0">
              <a:solidFill>
                <a:srgbClr val="FFC000"/>
              </a:solidFill>
              <a:effectLst/>
              <a:latin typeface="+mn-lt"/>
            </a:endParaRPr>
          </a:p>
          <a:p>
            <a:pPr marL="342900" lvl="1" indent="-342900">
              <a:lnSpc>
                <a:spcPct val="80000"/>
              </a:lnSpc>
              <a:buClr>
                <a:schemeClr val="hlink"/>
              </a:buClr>
            </a:pPr>
            <a:r>
              <a:rPr lang="fr-FR" sz="1800" dirty="0" smtClean="0">
                <a:solidFill>
                  <a:srgbClr val="FFC000"/>
                </a:solidFill>
                <a:effectLst/>
              </a:rPr>
              <a:t>PROBLEME N° 1 : Le POIDS </a:t>
            </a:r>
          </a:p>
          <a:p>
            <a:pPr marL="342900" lvl="1" indent="-342900">
              <a:lnSpc>
                <a:spcPct val="80000"/>
              </a:lnSpc>
              <a:buClr>
                <a:schemeClr val="hlink"/>
              </a:buClr>
            </a:pPr>
            <a:endParaRPr lang="fr-FR" sz="1800" dirty="0">
              <a:solidFill>
                <a:srgbClr val="FFC000"/>
              </a:solidFill>
              <a:effectLst/>
              <a:latin typeface="+mn-lt"/>
            </a:endParaRPr>
          </a:p>
          <a:p>
            <a:pPr marL="342900" lvl="1" indent="-342900">
              <a:lnSpc>
                <a:spcPct val="80000"/>
              </a:lnSpc>
              <a:buClr>
                <a:schemeClr val="hlink"/>
              </a:buClr>
            </a:pPr>
            <a:r>
              <a:rPr lang="fr-FR" sz="1800" dirty="0" smtClean="0">
                <a:solidFill>
                  <a:srgbClr val="FFC000"/>
                </a:solidFill>
                <a:effectLst/>
              </a:rPr>
              <a:t>Tolère mal metformine à dose maximale</a:t>
            </a:r>
            <a:endParaRPr lang="fr-FR" sz="1800" dirty="0">
              <a:solidFill>
                <a:srgbClr val="FFC000"/>
              </a:solidFill>
              <a:effectLst/>
              <a:latin typeface="+mn-lt"/>
            </a:endParaRPr>
          </a:p>
          <a:p>
            <a:pPr marL="0" lvl="1" indent="0">
              <a:lnSpc>
                <a:spcPct val="80000"/>
              </a:lnSpc>
              <a:buClr>
                <a:schemeClr val="hlink"/>
              </a:buClr>
              <a:buNone/>
            </a:pPr>
            <a:r>
              <a:rPr lang="fr-FR" sz="1800" dirty="0" smtClean="0">
                <a:solidFill>
                  <a:srgbClr val="FFC000"/>
                </a:solidFill>
                <a:effectLst/>
              </a:rPr>
              <a:t>       on propose un traitement injectable :</a:t>
            </a:r>
          </a:p>
          <a:p>
            <a:pPr marL="0" lvl="1" indent="0">
              <a:lnSpc>
                <a:spcPct val="80000"/>
              </a:lnSpc>
              <a:buClr>
                <a:schemeClr val="hlink"/>
              </a:buClr>
              <a:buNone/>
            </a:pPr>
            <a:endParaRPr lang="fr-FR" sz="1800" dirty="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27448181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38</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0" lvl="1" indent="0">
              <a:lnSpc>
                <a:spcPct val="80000"/>
              </a:lnSpc>
              <a:buClr>
                <a:schemeClr val="hlink"/>
              </a:buClr>
              <a:buNone/>
            </a:pPr>
            <a:r>
              <a:rPr lang="fr-FR" sz="1800" dirty="0" smtClean="0">
                <a:solidFill>
                  <a:srgbClr val="FFC000"/>
                </a:solidFill>
                <a:effectLst/>
              </a:rPr>
              <a:t> </a:t>
            </a:r>
            <a:r>
              <a:rPr lang="fr-FR" sz="1800" u="sng" dirty="0" smtClean="0">
                <a:solidFill>
                  <a:srgbClr val="FF66CC"/>
                </a:solidFill>
                <a:effectLst/>
              </a:rPr>
              <a:t>Médecin</a:t>
            </a:r>
            <a:r>
              <a:rPr lang="fr-FR" sz="1800" dirty="0" smtClean="0">
                <a:solidFill>
                  <a:srgbClr val="FF66CC"/>
                </a:solidFill>
                <a:effectLst/>
              </a:rPr>
              <a:t> :  La situation actuelle  n’est  pas satisfaisante car l’HbA1C reste  bien trop élevée alors que le diabète a été  diagnostiqué il y a peu de temps  et qu’il a été démontré  qu’il convient de normaliser les glycémies dès les premières années de découverte  ( UKPDS 10 ans après ) car les patients en retirent un bénéfice net , ils présentent moins de complications   micro et </a:t>
            </a:r>
            <a:r>
              <a:rPr lang="fr-FR" sz="1800" dirty="0" err="1" smtClean="0">
                <a:solidFill>
                  <a:srgbClr val="FF66CC"/>
                </a:solidFill>
                <a:effectLst/>
              </a:rPr>
              <a:t>macrovasculaires</a:t>
            </a:r>
            <a:r>
              <a:rPr lang="fr-FR" sz="1800" dirty="0" smtClean="0">
                <a:solidFill>
                  <a:srgbClr val="FF66CC"/>
                </a:solidFill>
                <a:effectLst/>
              </a:rPr>
              <a:t>.</a:t>
            </a:r>
          </a:p>
          <a:p>
            <a:pPr marL="0" lvl="1" indent="0">
              <a:lnSpc>
                <a:spcPct val="80000"/>
              </a:lnSpc>
              <a:buClr>
                <a:schemeClr val="hlink"/>
              </a:buClr>
              <a:buNone/>
            </a:pPr>
            <a:r>
              <a:rPr lang="fr-FR" sz="1800" dirty="0" smtClean="0">
                <a:solidFill>
                  <a:srgbClr val="FF66CC"/>
                </a:solidFill>
                <a:effectLst/>
              </a:rPr>
              <a:t>Les mesures actuelles étant inefficaces, je peux vous proposer un traitement plus  récent dont l’un des avantages est de permettre une perte de poids  , une diminution de l’</a:t>
            </a:r>
            <a:r>
              <a:rPr lang="fr-FR" sz="1800" dirty="0" err="1" smtClean="0">
                <a:solidFill>
                  <a:srgbClr val="FF66CC"/>
                </a:solidFill>
                <a:effectLst/>
              </a:rPr>
              <a:t>apetit</a:t>
            </a:r>
            <a:r>
              <a:rPr lang="fr-FR" sz="1800" dirty="0" smtClean="0">
                <a:solidFill>
                  <a:srgbClr val="FF66CC"/>
                </a:solidFill>
                <a:effectLst/>
              </a:rPr>
              <a:t> , un retard de la vidange gastrique .</a:t>
            </a:r>
          </a:p>
          <a:p>
            <a:pPr marL="0" lvl="1" indent="0">
              <a:lnSpc>
                <a:spcPct val="80000"/>
              </a:lnSpc>
              <a:buClr>
                <a:schemeClr val="hlink"/>
              </a:buClr>
              <a:buNone/>
            </a:pPr>
            <a:r>
              <a:rPr lang="fr-FR" sz="1800" dirty="0" smtClean="0">
                <a:solidFill>
                  <a:srgbClr val="FF66CC"/>
                </a:solidFill>
                <a:effectLst/>
              </a:rPr>
              <a:t>L’inconvénient est  qu’il s’agit d’un traitement injectable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6600"/>
                </a:solidFill>
                <a:effectLst/>
              </a:rPr>
              <a:t>Patient :    </a:t>
            </a:r>
            <a:r>
              <a:rPr lang="fr-FR" sz="1800" dirty="0" smtClean="0">
                <a:solidFill>
                  <a:srgbClr val="FF6600"/>
                </a:solidFill>
                <a:effectLst/>
              </a:rPr>
              <a:t>AH  quel horreur de l’insuline  !!!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Je ne pense pas à de l’insuline  comme traitement mais à un médicament qui est  une autre hormone :  un analogue du  GLP1 .</a:t>
            </a:r>
          </a:p>
          <a:p>
            <a:pPr marL="0" lvl="1" indent="0">
              <a:lnSpc>
                <a:spcPct val="80000"/>
              </a:lnSpc>
              <a:buClr>
                <a:schemeClr val="hlink"/>
              </a:buClr>
              <a:buNone/>
            </a:pPr>
            <a:r>
              <a:rPr lang="fr-FR" sz="1800" dirty="0" smtClean="0">
                <a:solidFill>
                  <a:srgbClr val="FF66CC"/>
                </a:solidFill>
                <a:effectLst/>
              </a:rPr>
              <a:t>C’est  une hormone  qui est  naturellement présente  dans l’organisme  et lorsque le taux de glucose augmente dans le sang  , c’est  elle qui commande le pancréas pour qu’il </a:t>
            </a:r>
            <a:r>
              <a:rPr lang="fr-FR" sz="1800" dirty="0" err="1" smtClean="0">
                <a:solidFill>
                  <a:srgbClr val="FF66CC"/>
                </a:solidFill>
                <a:effectLst/>
              </a:rPr>
              <a:t>secrete</a:t>
            </a:r>
            <a:r>
              <a:rPr lang="fr-FR" sz="1800" dirty="0" smtClean="0">
                <a:solidFill>
                  <a:srgbClr val="FF66CC"/>
                </a:solidFill>
                <a:effectLst/>
              </a:rPr>
              <a:t> l’insuline .</a:t>
            </a:r>
          </a:p>
          <a:p>
            <a:pPr marL="0" lvl="1" indent="0">
              <a:lnSpc>
                <a:spcPct val="80000"/>
              </a:lnSpc>
              <a:buClr>
                <a:schemeClr val="hlink"/>
              </a:buClr>
              <a:buNone/>
            </a:pPr>
            <a:r>
              <a:rPr lang="fr-FR" sz="1800" dirty="0" smtClean="0">
                <a:solidFill>
                  <a:srgbClr val="FF66CC"/>
                </a:solidFill>
                <a:effectLst/>
              </a:rPr>
              <a:t>Cette hormone est moins bien synthétisée chez le patient présentant un diabète  de type 2 , alors on peut vous la fournir à une dose pharmacologique .</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40270233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39</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0" lvl="1" indent="0">
              <a:lnSpc>
                <a:spcPct val="80000"/>
              </a:lnSpc>
              <a:buClr>
                <a:schemeClr val="hlink"/>
              </a:buClr>
              <a:buNone/>
            </a:pPr>
            <a:r>
              <a:rPr lang="fr-FR" sz="1800" u="sng" dirty="0" smtClean="0">
                <a:solidFill>
                  <a:srgbClr val="FF6600"/>
                </a:solidFill>
                <a:effectLst/>
              </a:rPr>
              <a:t>Patient :  </a:t>
            </a:r>
            <a:r>
              <a:rPr lang="fr-FR" sz="1800" dirty="0" smtClean="0">
                <a:solidFill>
                  <a:srgbClr val="FF6600"/>
                </a:solidFill>
                <a:effectLst/>
              </a:rPr>
              <a:t>Ouf !!  Ce n’est pas de l’insuline </a:t>
            </a:r>
          </a:p>
          <a:p>
            <a:pPr marL="0" lvl="1" indent="0">
              <a:lnSpc>
                <a:spcPct val="80000"/>
              </a:lnSpc>
              <a:buClr>
                <a:schemeClr val="hlink"/>
              </a:buClr>
              <a:buNone/>
            </a:pPr>
            <a:r>
              <a:rPr lang="fr-FR" sz="1800" dirty="0" smtClean="0">
                <a:solidFill>
                  <a:srgbClr val="FF6600"/>
                </a:solidFill>
                <a:effectLst/>
              </a:rPr>
              <a:t>	mais ça doit faire mal de se piquer  ?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Je  peux vous montrer le matériel </a:t>
            </a:r>
          </a:p>
          <a:p>
            <a:pPr marL="0" lvl="1" indent="0">
              <a:lnSpc>
                <a:spcPct val="80000"/>
              </a:lnSpc>
              <a:buClr>
                <a:schemeClr val="hlink"/>
              </a:buClr>
              <a:buNone/>
            </a:pPr>
            <a:r>
              <a:rPr lang="fr-FR" sz="1800" dirty="0" smtClean="0">
                <a:solidFill>
                  <a:srgbClr val="FF66CC"/>
                </a:solidFill>
                <a:effectLst/>
              </a:rPr>
              <a:t>- les aiguilles sont toutes fines , cela fait moins mal que de faire les ACG.</a:t>
            </a:r>
          </a:p>
          <a:p>
            <a:pPr marL="0" lvl="1" indent="0">
              <a:lnSpc>
                <a:spcPct val="80000"/>
              </a:lnSpc>
              <a:buClr>
                <a:schemeClr val="hlink"/>
              </a:buClr>
              <a:buNone/>
            </a:pPr>
            <a:r>
              <a:rPr lang="fr-FR" sz="1800" dirty="0" smtClean="0">
                <a:solidFill>
                  <a:srgbClr val="FF66CC"/>
                </a:solidFill>
                <a:effectLst/>
              </a:rPr>
              <a:t>- Il s’agit de stylo jetable …</a:t>
            </a:r>
          </a:p>
          <a:p>
            <a:pPr marL="0" lvl="1" indent="0">
              <a:lnSpc>
                <a:spcPct val="80000"/>
              </a:lnSpc>
              <a:buClr>
                <a:schemeClr val="hlink"/>
              </a:buClr>
              <a:buNone/>
            </a:pPr>
            <a:r>
              <a:rPr lang="fr-FR" sz="1800" dirty="0" smtClean="0">
                <a:solidFill>
                  <a:srgbClr val="FF66CC"/>
                </a:solidFill>
                <a:effectLst/>
              </a:rPr>
              <a:t>-Je vous propose de vous prescrire l’aide d’une IDE à domicile  pour vous montrer une ou 2 fois la technique puis le plus souvent les patients deviennent rapidement autonomes.</a:t>
            </a:r>
          </a:p>
          <a:p>
            <a:pPr marL="285750" lvl="1">
              <a:lnSpc>
                <a:spcPct val="80000"/>
              </a:lnSpc>
              <a:buClr>
                <a:schemeClr val="hlink"/>
              </a:buClr>
              <a:buFontTx/>
              <a:buChar char="-"/>
            </a:pPr>
            <a:r>
              <a:rPr lang="fr-FR" sz="1800" dirty="0" smtClean="0">
                <a:solidFill>
                  <a:srgbClr val="FF66CC"/>
                </a:solidFill>
                <a:effectLst/>
              </a:rPr>
              <a:t>Le plus souvent  ce traitement et le mode d’administration est  très  bien toléré » l’essayer c’est  l’adopter » </a:t>
            </a:r>
          </a:p>
          <a:p>
            <a:pPr marL="0" lvl="1" indent="0">
              <a:lnSpc>
                <a:spcPct val="80000"/>
              </a:lnSpc>
              <a:buClr>
                <a:schemeClr val="hlink"/>
              </a:buClr>
              <a:buNone/>
            </a:pPr>
            <a:r>
              <a:rPr lang="fr-FR" sz="1800" dirty="0">
                <a:solidFill>
                  <a:srgbClr val="FF66CC"/>
                </a:solidFill>
                <a:effectLst/>
              </a:rPr>
              <a:t> </a:t>
            </a:r>
            <a:r>
              <a:rPr lang="fr-FR" sz="1800" dirty="0" smtClean="0">
                <a:solidFill>
                  <a:srgbClr val="FF66CC"/>
                </a:solidFill>
                <a:effectLst/>
              </a:rPr>
              <a:t>     mais vous verrez par vous-même  Certains patients préfèrent  même parfois ensuite     </a:t>
            </a:r>
          </a:p>
          <a:p>
            <a:pPr marL="0" lvl="1" indent="0">
              <a:lnSpc>
                <a:spcPct val="80000"/>
              </a:lnSpc>
              <a:buClr>
                <a:schemeClr val="hlink"/>
              </a:buClr>
              <a:buNone/>
            </a:pPr>
            <a:r>
              <a:rPr lang="fr-FR" sz="1800" dirty="0">
                <a:solidFill>
                  <a:srgbClr val="FF66CC"/>
                </a:solidFill>
                <a:effectLst/>
              </a:rPr>
              <a:t> </a:t>
            </a:r>
            <a:r>
              <a:rPr lang="fr-FR" sz="1800" dirty="0" smtClean="0">
                <a:solidFill>
                  <a:srgbClr val="FF66CC"/>
                </a:solidFill>
                <a:effectLst/>
              </a:rPr>
              <a:t>      les injections   aux gros comprimés </a:t>
            </a:r>
          </a:p>
          <a:p>
            <a:pPr marL="0" lvl="1" indent="0">
              <a:lnSpc>
                <a:spcPct val="80000"/>
              </a:lnSpc>
              <a:buClr>
                <a:schemeClr val="hlink"/>
              </a:buClr>
              <a:buNone/>
            </a:pPr>
            <a:endParaRPr lang="fr-FR" sz="1800" u="sng" dirty="0" smtClean="0">
              <a:solidFill>
                <a:srgbClr val="FF66CC"/>
              </a:solidFill>
              <a:effectLst/>
            </a:endParaRPr>
          </a:p>
          <a:p>
            <a:pPr marL="0" lvl="1" indent="0">
              <a:lnSpc>
                <a:spcPct val="80000"/>
              </a:lnSpc>
              <a:buClr>
                <a:schemeClr val="hlink"/>
              </a:buClr>
              <a:buNone/>
            </a:pPr>
            <a:r>
              <a:rPr lang="fr-FR" sz="1800" u="sng" dirty="0" smtClean="0">
                <a:solidFill>
                  <a:srgbClr val="FF6600"/>
                </a:solidFill>
                <a:effectLst/>
              </a:rPr>
              <a:t>Patient :</a:t>
            </a:r>
            <a:r>
              <a:rPr lang="fr-FR" sz="1800" dirty="0" smtClean="0">
                <a:solidFill>
                  <a:srgbClr val="FF6600"/>
                </a:solidFill>
                <a:effectLst/>
              </a:rPr>
              <a:t>   Bon , si ça peut améliorer la situation, si ça peut faire maigrir: essayons .</a:t>
            </a:r>
          </a:p>
          <a:p>
            <a:pPr marL="0" lvl="1" indent="0">
              <a:lnSpc>
                <a:spcPct val="80000"/>
              </a:lnSpc>
              <a:buClr>
                <a:schemeClr val="hlink"/>
              </a:buClr>
              <a:buNone/>
            </a:pPr>
            <a:endParaRPr lang="fr-FR" sz="1800" u="sng" dirty="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38300194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1"/>
          </p:nvPr>
        </p:nvSpPr>
        <p:spPr/>
        <p:txBody>
          <a:bodyPr/>
          <a:lstStyle/>
          <a:p>
            <a:fld id="{A3328CB0-1B53-46DF-A7A7-6FC9ECFF548C}" type="slidenum">
              <a:rPr lang="fr-FR" altLang="fr-FR"/>
              <a:pPr/>
              <a:t>4</a:t>
            </a:fld>
            <a:endParaRPr lang="fr-FR" altLang="fr-FR"/>
          </a:p>
        </p:txBody>
      </p:sp>
      <p:sp>
        <p:nvSpPr>
          <p:cNvPr id="962562" name="Text Box 2"/>
          <p:cNvSpPr txBox="1">
            <a:spLocks noChangeArrowheads="1"/>
          </p:cNvSpPr>
          <p:nvPr/>
        </p:nvSpPr>
        <p:spPr bwMode="auto">
          <a:xfrm>
            <a:off x="1208088" y="2852738"/>
            <a:ext cx="5688012"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pPr eaLnBrk="0" hangingPunct="0">
              <a:lnSpc>
                <a:spcPct val="60000"/>
              </a:lnSpc>
              <a:spcBef>
                <a:spcPct val="50000"/>
              </a:spcBef>
            </a:pPr>
            <a:r>
              <a:rPr lang="en-GB" altLang="fr-FR" sz="4000" b="1">
                <a:solidFill>
                  <a:srgbClr val="FFFF00"/>
                </a:solidFill>
                <a:latin typeface="Comic Sans MS" pitchFamily="66" charset="0"/>
              </a:rPr>
              <a:t>       </a:t>
            </a:r>
          </a:p>
          <a:p>
            <a:pPr eaLnBrk="0" hangingPunct="0">
              <a:lnSpc>
                <a:spcPct val="60000"/>
              </a:lnSpc>
              <a:spcBef>
                <a:spcPct val="50000"/>
              </a:spcBef>
            </a:pPr>
            <a:r>
              <a:rPr lang="en-GB" altLang="fr-FR" sz="4000" b="1">
                <a:solidFill>
                  <a:srgbClr val="FFFF00"/>
                </a:solidFill>
                <a:latin typeface="Comic Sans MS" pitchFamily="66" charset="0"/>
              </a:rPr>
              <a:t>        </a:t>
            </a:r>
            <a:r>
              <a:rPr lang="en-GB" altLang="fr-FR" sz="4000" b="1">
                <a:solidFill>
                  <a:srgbClr val="FFFF00"/>
                </a:solidFill>
                <a:latin typeface="Arial" charset="0"/>
              </a:rPr>
              <a:t>HbA</a:t>
            </a:r>
            <a:r>
              <a:rPr lang="en-GB" altLang="fr-FR" sz="4000" b="1" baseline="-25000">
                <a:solidFill>
                  <a:srgbClr val="FFFF00"/>
                </a:solidFill>
                <a:latin typeface="Arial" charset="0"/>
              </a:rPr>
              <a:t>1C      </a:t>
            </a:r>
            <a:r>
              <a:rPr lang="en-GB" altLang="fr-FR" sz="6000" b="1" baseline="-25000">
                <a:solidFill>
                  <a:srgbClr val="FFFF00"/>
                </a:solidFill>
                <a:latin typeface="Arial" charset="0"/>
              </a:rPr>
              <a:t>&lt; 7 %</a:t>
            </a:r>
            <a:endParaRPr lang="en-GB" altLang="fr-FR" sz="6000" b="1">
              <a:solidFill>
                <a:srgbClr val="FFFF00"/>
              </a:solidFill>
              <a:latin typeface="Arial" charset="0"/>
            </a:endParaRPr>
          </a:p>
        </p:txBody>
      </p:sp>
      <p:sp>
        <p:nvSpPr>
          <p:cNvPr id="962568" name="Text Box 8"/>
          <p:cNvSpPr txBox="1">
            <a:spLocks noChangeArrowheads="1"/>
          </p:cNvSpPr>
          <p:nvPr/>
        </p:nvSpPr>
        <p:spPr bwMode="auto">
          <a:xfrm>
            <a:off x="419100" y="6335713"/>
            <a:ext cx="3617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fr-FR" sz="1600" b="1">
                <a:solidFill>
                  <a:schemeClr val="bg1"/>
                </a:solidFill>
                <a:latin typeface="Arial" charset="0"/>
              </a:rPr>
              <a:t>UKPDS 35.  BMJ 2000;  321:  405-12</a:t>
            </a:r>
          </a:p>
        </p:txBody>
      </p:sp>
      <p:sp>
        <p:nvSpPr>
          <p:cNvPr id="962571" name="AutoShape 11"/>
          <p:cNvSpPr>
            <a:spLocks noChangeArrowheads="1"/>
          </p:cNvSpPr>
          <p:nvPr/>
        </p:nvSpPr>
        <p:spPr bwMode="auto">
          <a:xfrm rot="5394609">
            <a:off x="7118350" y="5695950"/>
            <a:ext cx="692150" cy="730250"/>
          </a:xfrm>
          <a:prstGeom prst="homePlate">
            <a:avLst>
              <a:gd name="adj" fmla="val 25000"/>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GB" altLang="fr-FR" sz="2800" b="1">
              <a:latin typeface="Arial" charset="0"/>
            </a:endParaRPr>
          </a:p>
        </p:txBody>
      </p:sp>
      <p:sp>
        <p:nvSpPr>
          <p:cNvPr id="962572" name="Text Box 12"/>
          <p:cNvSpPr txBox="1">
            <a:spLocks noChangeArrowheads="1"/>
          </p:cNvSpPr>
          <p:nvPr/>
        </p:nvSpPr>
        <p:spPr bwMode="auto">
          <a:xfrm>
            <a:off x="7250113" y="6167438"/>
            <a:ext cx="1147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fr-FR" sz="1600" b="1">
                <a:solidFill>
                  <a:schemeClr val="bg1"/>
                </a:solidFill>
                <a:latin typeface="Arial" charset="0"/>
              </a:rPr>
              <a:t>*</a:t>
            </a:r>
            <a:endParaRPr lang="en-GB" altLang="fr-FR" sz="1600" b="1">
              <a:latin typeface="Arial" charset="0"/>
            </a:endParaRPr>
          </a:p>
        </p:txBody>
      </p:sp>
      <p:sp>
        <p:nvSpPr>
          <p:cNvPr id="962575" name="Rectangle 15"/>
          <p:cNvSpPr>
            <a:spLocks noGrp="1" noRot="1" noChangeArrowheads="1"/>
          </p:cNvSpPr>
          <p:nvPr>
            <p:ph type="title"/>
          </p:nvPr>
        </p:nvSpPr>
        <p:spPr>
          <a:xfrm>
            <a:off x="495300" y="1062038"/>
            <a:ext cx="8915400" cy="1143000"/>
          </a:xfrm>
        </p:spPr>
        <p:txBody>
          <a:bodyPr/>
          <a:lstStyle/>
          <a:p>
            <a:r>
              <a:rPr lang="en-GB" altLang="fr-FR" sz="4000">
                <a:solidFill>
                  <a:srgbClr val="FFFF00"/>
                </a:solidFill>
                <a:effectLst/>
              </a:rPr>
              <a:t>PREVENTION DES COMPLICATIONS MICROANGIOPATHIQUES</a:t>
            </a:r>
            <a:endParaRPr lang="fr-FR" altLang="fr-FR" sz="4000">
              <a:solidFill>
                <a:srgbClr val="FFFF00"/>
              </a:solidFill>
              <a:effectLst/>
            </a:endParaRPr>
          </a:p>
        </p:txBody>
      </p:sp>
    </p:spTree>
    <p:extLst>
      <p:ext uri="{BB962C8B-B14F-4D97-AF65-F5344CB8AC3E}">
        <p14:creationId xmlns:p14="http://schemas.microsoft.com/office/powerpoint/2010/main" val="3578280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40</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+ 6     :    HbA1C  </a:t>
            </a:r>
            <a:r>
              <a:rPr lang="fr-FR" sz="1800" dirty="0" smtClean="0">
                <a:solidFill>
                  <a:srgbClr val="FFC000"/>
                </a:solidFill>
                <a:effectLst/>
              </a:rPr>
              <a:t>7</a:t>
            </a:r>
            <a:r>
              <a:rPr lang="fr-FR" sz="1800" dirty="0" smtClean="0">
                <a:solidFill>
                  <a:srgbClr val="FFC000"/>
                </a:solidFill>
                <a:effectLst/>
                <a:latin typeface="+mn-lt"/>
              </a:rPr>
              <a:t>,6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- 6 kg    - 6cm PO </a:t>
            </a: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1,2 mg   a  augmenter  à 1,8 mg  </a:t>
            </a:r>
          </a:p>
          <a:p>
            <a:pPr marL="0" lvl="1" indent="0">
              <a:lnSpc>
                <a:spcPct val="80000"/>
              </a:lnSpc>
              <a:buClr>
                <a:schemeClr val="hlink"/>
              </a:buClr>
              <a:buNone/>
            </a:pPr>
            <a:r>
              <a:rPr lang="fr-FR" sz="1800" dirty="0" smtClean="0">
                <a:solidFill>
                  <a:srgbClr val="FFC000"/>
                </a:solidFill>
                <a:effectLst/>
              </a:rPr>
              <a:t>      DIAMICRON 30    1 ou 2 ou 3 ou 4 </a:t>
            </a:r>
            <a:r>
              <a:rPr lang="fr-FR" sz="1800" dirty="0" err="1" smtClean="0">
                <a:solidFill>
                  <a:srgbClr val="FFC000"/>
                </a:solidFill>
                <a:effectLst/>
              </a:rPr>
              <a:t>cp</a:t>
            </a:r>
            <a:r>
              <a:rPr lang="fr-FR" sz="1800" dirty="0" smtClean="0">
                <a:solidFill>
                  <a:srgbClr val="FFC000"/>
                </a:solidFill>
                <a:effectLst/>
              </a:rPr>
              <a:t> selon les </a:t>
            </a:r>
            <a:r>
              <a:rPr lang="fr-FR" sz="1800" dirty="0" err="1" smtClean="0">
                <a:solidFill>
                  <a:srgbClr val="FFC000"/>
                </a:solidFill>
                <a:effectLst/>
              </a:rPr>
              <a:t>dextro</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 arrêt DIAMICRON 30  1 / j   si hypoglycémies</a:t>
            </a: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394786507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41</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M12:          HbA1C  </a:t>
            </a:r>
            <a:r>
              <a:rPr lang="fr-FR" sz="1800" dirty="0" smtClean="0">
                <a:solidFill>
                  <a:srgbClr val="FFC000"/>
                </a:solidFill>
                <a:effectLst/>
              </a:rPr>
              <a:t>6,6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poids stable         + 2 cm PO </a:t>
            </a: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1,8 mg  </a:t>
            </a:r>
          </a:p>
          <a:p>
            <a:pPr marL="0" lvl="1" indent="0">
              <a:lnSpc>
                <a:spcPct val="80000"/>
              </a:lnSpc>
              <a:buClr>
                <a:schemeClr val="hlink"/>
              </a:buClr>
              <a:buNone/>
            </a:pPr>
            <a:r>
              <a:rPr lang="fr-FR" sz="1800" dirty="0" smtClean="0">
                <a:solidFill>
                  <a:srgbClr val="FFC000"/>
                </a:solidFill>
                <a:effectLst/>
              </a:rPr>
              <a:t>      DIAMICRON 30    4 </a:t>
            </a:r>
            <a:r>
              <a:rPr lang="fr-FR" sz="1800" dirty="0" err="1" smtClean="0">
                <a:solidFill>
                  <a:srgbClr val="FFC000"/>
                </a:solidFill>
                <a:effectLst/>
              </a:rPr>
              <a:t>cp</a:t>
            </a: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12351661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42</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24:            HbA1C  </a:t>
            </a:r>
            <a:r>
              <a:rPr lang="fr-FR" sz="1800" dirty="0" smtClean="0">
                <a:solidFill>
                  <a:srgbClr val="FFC000"/>
                </a:solidFill>
                <a:effectLst/>
              </a:rPr>
              <a:t>6,7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- 5 kg au total en 2 ans  </a:t>
            </a: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1,8 mg  </a:t>
            </a:r>
          </a:p>
          <a:p>
            <a:pPr marL="0" lvl="1" indent="0">
              <a:lnSpc>
                <a:spcPct val="80000"/>
              </a:lnSpc>
              <a:buClr>
                <a:schemeClr val="hlink"/>
              </a:buClr>
              <a:buNone/>
            </a:pPr>
            <a:r>
              <a:rPr lang="fr-FR" sz="1800" dirty="0" smtClean="0">
                <a:solidFill>
                  <a:srgbClr val="FFC000"/>
                </a:solidFill>
                <a:effectLst/>
              </a:rPr>
              <a:t>      DIAMICRON 30    3 </a:t>
            </a:r>
            <a:r>
              <a:rPr lang="fr-FR" sz="1800" dirty="0" err="1" smtClean="0">
                <a:solidFill>
                  <a:srgbClr val="FFC000"/>
                </a:solidFill>
                <a:effectLst/>
              </a:rPr>
              <a:t>cp</a:t>
            </a:r>
            <a:endParaRPr lang="fr-FR" sz="1800" dirty="0" smtClean="0">
              <a:solidFill>
                <a:srgbClr val="FFC000"/>
              </a:solidFill>
              <a:effectLst/>
            </a:endParaRPr>
          </a:p>
          <a:p>
            <a:pPr marL="0" lvl="1" indent="0">
              <a:lnSpc>
                <a:spcPct val="80000"/>
              </a:lnSpc>
              <a:buClr>
                <a:schemeClr val="hlink"/>
              </a:buClr>
              <a:buNone/>
            </a:pPr>
            <a:r>
              <a:rPr lang="fr-FR" sz="1800" dirty="0" smtClean="0">
                <a:solidFill>
                  <a:srgbClr val="FFC000"/>
                </a:solidFill>
                <a:effectLst/>
              </a:rPr>
              <a:t> </a:t>
            </a: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45173284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43</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30    :     </a:t>
            </a:r>
            <a:r>
              <a:rPr lang="fr-FR" sz="1800" dirty="0" smtClean="0">
                <a:solidFill>
                  <a:srgbClr val="FF6600"/>
                </a:solidFill>
                <a:effectLst/>
                <a:latin typeface="+mn-lt"/>
              </a:rPr>
              <a:t>HbA1C  </a:t>
            </a:r>
            <a:r>
              <a:rPr lang="fr-FR" sz="1800" dirty="0" smtClean="0">
                <a:solidFill>
                  <a:srgbClr val="FF6600"/>
                </a:solidFill>
                <a:effectLst/>
              </a:rPr>
              <a:t>  8,5 </a:t>
            </a:r>
            <a:r>
              <a:rPr lang="fr-FR" sz="1800" dirty="0" smtClean="0">
                <a:solidFill>
                  <a:srgbClr val="FF66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+ 2 kg</a:t>
            </a: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1,8 mg  </a:t>
            </a:r>
          </a:p>
          <a:p>
            <a:pPr marL="0" lvl="1" indent="0">
              <a:lnSpc>
                <a:spcPct val="80000"/>
              </a:lnSpc>
              <a:buClr>
                <a:schemeClr val="hlink"/>
              </a:buClr>
              <a:buNone/>
            </a:pPr>
            <a:r>
              <a:rPr lang="fr-FR" sz="1800" dirty="0" smtClean="0">
                <a:solidFill>
                  <a:srgbClr val="FFC000"/>
                </a:solidFill>
                <a:effectLst/>
              </a:rPr>
              <a:t>      DIAMICRON 30    4 </a:t>
            </a:r>
            <a:r>
              <a:rPr lang="fr-FR" sz="1800" dirty="0" err="1" smtClean="0">
                <a:solidFill>
                  <a:srgbClr val="FFC000"/>
                </a:solidFill>
                <a:effectLst/>
              </a:rPr>
              <a:t>cp</a:t>
            </a:r>
            <a:r>
              <a:rPr lang="fr-FR" sz="1800" dirty="0" smtClean="0">
                <a:solidFill>
                  <a:srgbClr val="FFC000"/>
                </a:solidFill>
                <a:effectLst/>
              </a:rPr>
              <a:t> selon les </a:t>
            </a:r>
            <a:r>
              <a:rPr lang="fr-FR" sz="1800" dirty="0" err="1" smtClean="0">
                <a:solidFill>
                  <a:srgbClr val="FFC000"/>
                </a:solidFill>
                <a:effectLst/>
              </a:rPr>
              <a:t>dextro</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a:t>
            </a:r>
            <a:endParaRPr lang="fr-FR" sz="1800" dirty="0">
              <a:solidFill>
                <a:srgbClr val="FFC000"/>
              </a:solidFill>
              <a:effectLst/>
              <a:latin typeface="+mn-lt"/>
            </a:endParaRPr>
          </a:p>
          <a:p>
            <a:r>
              <a:rPr lang="fr-FR" sz="2000" dirty="0">
                <a:solidFill>
                  <a:schemeClr val="tx1"/>
                </a:solidFill>
                <a:effectLst/>
                <a:latin typeface="+mn-lt"/>
                <a:ea typeface="+mn-ea"/>
                <a:cs typeface="+mn-cs"/>
              </a:rPr>
              <a:t>Les cycles </a:t>
            </a:r>
            <a:r>
              <a:rPr lang="fr-FR" sz="2000" dirty="0" err="1">
                <a:solidFill>
                  <a:schemeClr val="tx1"/>
                </a:solidFill>
                <a:effectLst/>
                <a:latin typeface="+mn-lt"/>
                <a:ea typeface="+mn-ea"/>
                <a:cs typeface="+mn-cs"/>
              </a:rPr>
              <a:t>dextro</a:t>
            </a:r>
            <a:r>
              <a:rPr lang="fr-FR" sz="2000" dirty="0">
                <a:solidFill>
                  <a:schemeClr val="tx1"/>
                </a:solidFill>
                <a:effectLst/>
                <a:latin typeface="+mn-lt"/>
                <a:ea typeface="+mn-ea"/>
                <a:cs typeface="+mn-cs"/>
              </a:rPr>
              <a:t> </a:t>
            </a:r>
            <a:r>
              <a:rPr lang="fr-FR" sz="2000" dirty="0" smtClean="0">
                <a:solidFill>
                  <a:schemeClr val="tx1"/>
                </a:solidFill>
                <a:effectLst/>
                <a:latin typeface="+mn-lt"/>
                <a:ea typeface="+mn-ea"/>
                <a:cs typeface="+mn-cs"/>
              </a:rPr>
              <a:t>montrent: </a:t>
            </a:r>
          </a:p>
          <a:p>
            <a:r>
              <a:rPr lang="fr-FR" sz="2000" dirty="0" smtClean="0">
                <a:solidFill>
                  <a:schemeClr val="tx1"/>
                </a:solidFill>
                <a:effectLst/>
                <a:latin typeface="+mn-lt"/>
                <a:ea typeface="+mn-ea"/>
                <a:cs typeface="+mn-cs"/>
              </a:rPr>
              <a:t> </a:t>
            </a:r>
            <a:r>
              <a:rPr lang="fr-FR" sz="2000" dirty="0">
                <a:solidFill>
                  <a:schemeClr val="tx1"/>
                </a:solidFill>
                <a:effectLst/>
                <a:latin typeface="+mn-lt"/>
                <a:ea typeface="+mn-ea"/>
                <a:cs typeface="+mn-cs"/>
              </a:rPr>
              <a:t>des GAJ trop élevées entre 1,40 et 1,70 g / l  et des GPP &gt; 2 g / l </a:t>
            </a:r>
            <a:endParaRPr lang="fr-FR" sz="2000" dirty="0" smtClean="0">
              <a:solidFill>
                <a:schemeClr val="tx1"/>
              </a:solidFill>
              <a:effectLst/>
              <a:latin typeface="+mn-lt"/>
              <a:ea typeface="+mn-ea"/>
              <a:cs typeface="+mn-cs"/>
            </a:endParaRPr>
          </a:p>
          <a:p>
            <a:endParaRPr lang="fr-FR" sz="2000" i="1" dirty="0">
              <a:effectLst/>
            </a:endParaRPr>
          </a:p>
          <a:p>
            <a:r>
              <a:rPr lang="fr-FR" sz="2000" i="1" dirty="0" smtClean="0">
                <a:solidFill>
                  <a:srgbClr val="FF66CC"/>
                </a:solidFill>
                <a:effectLst/>
                <a:latin typeface="+mn-lt"/>
                <a:ea typeface="+mn-ea"/>
                <a:cs typeface="+mn-cs"/>
              </a:rPr>
              <a:t> </a:t>
            </a:r>
            <a:r>
              <a:rPr lang="fr-FR" sz="2000" dirty="0" smtClean="0">
                <a:solidFill>
                  <a:srgbClr val="FF66CC"/>
                </a:solidFill>
                <a:effectLst/>
                <a:latin typeface="+mn-lt"/>
                <a:ea typeface="+mn-ea"/>
                <a:cs typeface="+mn-cs"/>
              </a:rPr>
              <a:t>Que peut on lui proposer ? </a:t>
            </a:r>
            <a:endParaRPr lang="fr-FR" sz="2000" dirty="0">
              <a:solidFill>
                <a:srgbClr val="FF66CC"/>
              </a:solidFill>
              <a:effectLst/>
              <a:latin typeface="+mn-lt"/>
              <a:ea typeface="+mn-ea"/>
              <a:cs typeface="+mn-cs"/>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4517328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44</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16496" y="1628800"/>
            <a:ext cx="8337550" cy="4525963"/>
          </a:xfrm>
        </p:spPr>
        <p:txBody>
          <a:bodyPr/>
          <a:lstStyle/>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Après une bonne amélioration de l’HbA1C pendant 1 année ,  la situation se dégrade à nouveau. Le soucis principal est , je pense , l’absence d’activité physique et  surtout l’absence de perte de poids .</a:t>
            </a:r>
          </a:p>
          <a:p>
            <a:pPr marL="0" lvl="1" indent="0">
              <a:lnSpc>
                <a:spcPct val="80000"/>
              </a:lnSpc>
              <a:buClr>
                <a:schemeClr val="hlink"/>
              </a:buClr>
              <a:buNone/>
            </a:pPr>
            <a:r>
              <a:rPr lang="fr-FR" sz="1800" dirty="0" smtClean="0">
                <a:solidFill>
                  <a:srgbClr val="FF66CC"/>
                </a:solidFill>
                <a:effectLst/>
              </a:rPr>
              <a:t>Comment vivez vous les injections ?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C000"/>
                </a:solidFill>
                <a:effectLst/>
              </a:rPr>
              <a:t>Patient :  </a:t>
            </a:r>
            <a:r>
              <a:rPr lang="fr-FR" sz="1800" dirty="0" smtClean="0">
                <a:solidFill>
                  <a:srgbClr val="FFC000"/>
                </a:solidFill>
                <a:effectLst/>
              </a:rPr>
              <a:t>AH  oui docteur ,  je sais il faudrait que je marche au moins …. Mais je n’ai vraiment pas le temps et avec  mon mode de vie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En attendant la retraite  , il faut  quand même agir :</a:t>
            </a:r>
          </a:p>
          <a:p>
            <a:pPr marL="0" lvl="1" indent="0">
              <a:lnSpc>
                <a:spcPct val="80000"/>
              </a:lnSpc>
              <a:buClr>
                <a:schemeClr val="hlink"/>
              </a:buClr>
              <a:buNone/>
            </a:pPr>
            <a:r>
              <a:rPr lang="fr-FR" sz="1800" dirty="0" smtClean="0">
                <a:solidFill>
                  <a:srgbClr val="FF66CC"/>
                </a:solidFill>
                <a:effectLst/>
              </a:rPr>
              <a:t>Je ne vous cache pas que je suis un peu déçue de l’effet  du traitement injectable .</a:t>
            </a: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Comment vivez vous les injections ?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u="sng" dirty="0" smtClean="0">
                <a:solidFill>
                  <a:srgbClr val="FFC000"/>
                </a:solidFill>
                <a:effectLst/>
              </a:rPr>
              <a:t>Patient :   </a:t>
            </a:r>
            <a:r>
              <a:rPr lang="fr-FR" sz="1800" dirty="0" smtClean="0">
                <a:solidFill>
                  <a:srgbClr val="FFC000"/>
                </a:solidFill>
                <a:effectLst/>
              </a:rPr>
              <a:t>Oh pas de soucis  du tout , vous pensez  c’est  comme les piqures que  j’avais faites   après mon opération . L’infirmière est  venue me montrer à 2 reprises , puis je l’ai fait une fois devant elle  et puis  voilà , c’est  trop facile , cela ne me pose pas de difficultés</a:t>
            </a:r>
          </a:p>
          <a:p>
            <a:pPr marL="0" lvl="1" indent="0">
              <a:lnSpc>
                <a:spcPct val="80000"/>
              </a:lnSpc>
              <a:buClr>
                <a:schemeClr val="hlink"/>
              </a:buClr>
              <a:buNone/>
            </a:pPr>
            <a:endParaRPr lang="fr-FR" sz="1800" u="sng" dirty="0" smtClean="0">
              <a:solidFill>
                <a:srgbClr val="FF66CC"/>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du point de vu thérapeutique , nous sommes limités par les ADO car vous tolérez mal la metformine  ( un des rares traitements qui aide à perdre du poids ) ,et il semble que vous ne soyez pas répondeur  au VICTOZA  ,  on pourrait essayer une injection d’insuline basale  le soir . </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r>
              <a:rPr lang="fr-FR" sz="1800" dirty="0" smtClean="0">
                <a:solidFill>
                  <a:srgbClr val="FF66CC"/>
                </a:solidFill>
                <a:effectLst/>
              </a:rPr>
              <a:t>Je ne pense pas à de l’insuline  comme traitement mais à un médicament qui est  une autre hormone :  un analogue du  GLP1 .</a:t>
            </a:r>
          </a:p>
          <a:p>
            <a:pPr marL="0" lvl="1" indent="0">
              <a:lnSpc>
                <a:spcPct val="80000"/>
              </a:lnSpc>
              <a:buClr>
                <a:schemeClr val="hlink"/>
              </a:buClr>
              <a:buNone/>
            </a:pPr>
            <a:r>
              <a:rPr lang="fr-FR" sz="1800" dirty="0" smtClean="0">
                <a:solidFill>
                  <a:srgbClr val="FF66CC"/>
                </a:solidFill>
                <a:effectLst/>
              </a:rPr>
              <a:t>C’est  une hormone  qui est  naturellement présente  dans l’organisme  et lorsque </a:t>
            </a:r>
            <a:r>
              <a:rPr lang="fr-FR" sz="1800" dirty="0" err="1" smtClean="0">
                <a:solidFill>
                  <a:srgbClr val="FF66CC"/>
                </a:solidFill>
                <a:effectLst/>
              </a:rPr>
              <a:t>letaux</a:t>
            </a:r>
            <a:r>
              <a:rPr lang="fr-FR" sz="1800" dirty="0" smtClean="0">
                <a:solidFill>
                  <a:srgbClr val="FF66CC"/>
                </a:solidFill>
                <a:effectLst/>
              </a:rPr>
              <a:t> de glucose augmente dans le sang  , c’est  elle qui commande le pancréas pour qu’il </a:t>
            </a:r>
            <a:r>
              <a:rPr lang="fr-FR" sz="1800" dirty="0" err="1" smtClean="0">
                <a:solidFill>
                  <a:srgbClr val="FF66CC"/>
                </a:solidFill>
                <a:effectLst/>
              </a:rPr>
              <a:t>secrete</a:t>
            </a:r>
            <a:r>
              <a:rPr lang="fr-FR" sz="1800" dirty="0" smtClean="0">
                <a:solidFill>
                  <a:srgbClr val="FF66CC"/>
                </a:solidFill>
                <a:effectLst/>
              </a:rPr>
              <a:t> l’insuline .</a:t>
            </a:r>
          </a:p>
          <a:p>
            <a:pPr marL="0" lvl="1" indent="0">
              <a:lnSpc>
                <a:spcPct val="80000"/>
              </a:lnSpc>
              <a:buClr>
                <a:schemeClr val="hlink"/>
              </a:buClr>
              <a:buNone/>
            </a:pPr>
            <a:r>
              <a:rPr lang="fr-FR" sz="1800" dirty="0" smtClean="0">
                <a:solidFill>
                  <a:srgbClr val="FF66CC"/>
                </a:solidFill>
                <a:effectLst/>
              </a:rPr>
              <a:t>Cette hormone est moins bien synthétisée chez le patient présentant un diabète , alors on peut vous la fournir à une dose pharmacologique .</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49628887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45</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16496" y="1628800"/>
            <a:ext cx="8337550" cy="4525963"/>
          </a:xfrm>
        </p:spPr>
        <p:txBody>
          <a:bodyPr/>
          <a:lstStyle/>
          <a:p>
            <a:pPr marL="0" lvl="1" indent="0">
              <a:lnSpc>
                <a:spcPct val="80000"/>
              </a:lnSpc>
              <a:buClr>
                <a:schemeClr val="hlink"/>
              </a:buClr>
              <a:buNone/>
            </a:pPr>
            <a:r>
              <a:rPr lang="fr-FR" sz="1800" u="sng" dirty="0" smtClean="0">
                <a:solidFill>
                  <a:srgbClr val="FFC000"/>
                </a:solidFill>
                <a:effectLst/>
              </a:rPr>
              <a:t>Patient </a:t>
            </a:r>
            <a:r>
              <a:rPr lang="fr-FR" sz="1800" dirty="0" smtClean="0">
                <a:solidFill>
                  <a:srgbClr val="FFC000"/>
                </a:solidFill>
                <a:effectLst/>
              </a:rPr>
              <a:t>: D’accord , si vous pensez que ça peut aider.</a:t>
            </a:r>
          </a:p>
          <a:p>
            <a:pPr marL="0" lvl="1" indent="0">
              <a:lnSpc>
                <a:spcPct val="80000"/>
              </a:lnSpc>
              <a:buClr>
                <a:schemeClr val="hlink"/>
              </a:buClr>
              <a:buNone/>
            </a:pPr>
            <a:r>
              <a:rPr lang="fr-FR" sz="1800" dirty="0" smtClean="0">
                <a:solidFill>
                  <a:srgbClr val="FFC000"/>
                </a:solidFill>
                <a:effectLst/>
              </a:rPr>
              <a:t>TOUTEFOIS J’y pense , ça va me compliquer la vie  avec mon travail , la cantine …!! Je ne pourrai plus partir en WE …</a:t>
            </a:r>
          </a:p>
          <a:p>
            <a:pPr marL="0" lvl="1" indent="0">
              <a:lnSpc>
                <a:spcPct val="80000"/>
              </a:lnSpc>
              <a:buClr>
                <a:schemeClr val="hlink"/>
              </a:buClr>
              <a:buNone/>
            </a:pPr>
            <a:endParaRPr lang="fr-FR" sz="1800" u="sng" dirty="0">
              <a:solidFill>
                <a:srgbClr val="FFC000"/>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La technique d’injection est  la même que pour le VICTOZA  </a:t>
            </a:r>
          </a:p>
          <a:p>
            <a:pPr marL="0" lvl="1" indent="0">
              <a:lnSpc>
                <a:spcPct val="80000"/>
              </a:lnSpc>
              <a:buClr>
                <a:schemeClr val="hlink"/>
              </a:buClr>
              <a:buNone/>
            </a:pPr>
            <a:r>
              <a:rPr lang="fr-FR" sz="1800" dirty="0" smtClean="0">
                <a:solidFill>
                  <a:srgbClr val="FF66CC"/>
                </a:solidFill>
                <a:effectLst/>
              </a:rPr>
              <a:t>Il s’agit de stylo jetables  faciles à stocker .</a:t>
            </a:r>
          </a:p>
          <a:p>
            <a:pPr marL="0" lvl="1" indent="0">
              <a:lnSpc>
                <a:spcPct val="80000"/>
              </a:lnSpc>
              <a:buClr>
                <a:schemeClr val="hlink"/>
              </a:buClr>
              <a:buNone/>
            </a:pPr>
            <a:r>
              <a:rPr lang="fr-FR" sz="1800" dirty="0" smtClean="0">
                <a:solidFill>
                  <a:srgbClr val="FF66CC"/>
                </a:solidFill>
                <a:effectLst/>
              </a:rPr>
              <a:t>Je vous avais expliqué qu’il existait plusieurs types d’insulines : des lentes pour reproduire l’</a:t>
            </a:r>
            <a:r>
              <a:rPr lang="fr-FR" sz="1800" dirty="0" err="1" smtClean="0">
                <a:solidFill>
                  <a:srgbClr val="FF66CC"/>
                </a:solidFill>
                <a:effectLst/>
              </a:rPr>
              <a:t>insulinosecrétion</a:t>
            </a:r>
            <a:r>
              <a:rPr lang="fr-FR" sz="1800" dirty="0" smtClean="0">
                <a:solidFill>
                  <a:srgbClr val="FF66CC"/>
                </a:solidFill>
                <a:effectLst/>
              </a:rPr>
              <a:t> basale  et des rapides pour couvrir si besoin les repas .</a:t>
            </a:r>
          </a:p>
          <a:p>
            <a:pPr marL="0" lvl="1" indent="0">
              <a:lnSpc>
                <a:spcPct val="80000"/>
              </a:lnSpc>
              <a:buClr>
                <a:schemeClr val="hlink"/>
              </a:buClr>
              <a:buNone/>
            </a:pPr>
            <a:r>
              <a:rPr lang="fr-FR" sz="1800" dirty="0" smtClean="0">
                <a:solidFill>
                  <a:srgbClr val="FF66CC"/>
                </a:solidFill>
                <a:effectLst/>
              </a:rPr>
              <a:t>Dans votre cas , on va débuter par une seule injection d’insuline lente le soir au coucher. Il s’agit d’une insuline  dont l’action est  très «  douce » , sans pic d’action </a:t>
            </a:r>
          </a:p>
          <a:p>
            <a:pPr marL="0" lvl="1" indent="0">
              <a:lnSpc>
                <a:spcPct val="80000"/>
              </a:lnSpc>
              <a:buClr>
                <a:schemeClr val="hlink"/>
              </a:buClr>
              <a:buNone/>
            </a:pPr>
            <a:r>
              <a:rPr lang="fr-FR" sz="1800" dirty="0" smtClean="0">
                <a:solidFill>
                  <a:srgbClr val="FF66CC"/>
                </a:solidFill>
                <a:effectLst/>
              </a:rPr>
              <a:t> IL faut savoir que sous insuline il y a un risque d’hypoglycémie   et il ne faut donc pas se tromper dans les dosages et savoir reconnaître et traiter d’éventuelles hypoglycémies. </a:t>
            </a:r>
          </a:p>
          <a:p>
            <a:pPr marL="0" lvl="1" indent="0">
              <a:lnSpc>
                <a:spcPct val="80000"/>
              </a:lnSpc>
              <a:buClr>
                <a:schemeClr val="hlink"/>
              </a:buClr>
              <a:buNone/>
            </a:pPr>
            <a:r>
              <a:rPr lang="fr-FR" sz="1800" dirty="0" smtClean="0">
                <a:solidFill>
                  <a:srgbClr val="92D050"/>
                </a:solidFill>
                <a:effectLst/>
              </a:rPr>
              <a:t>( remise d’un DOCUMENT  :CAT  en cas d’hypoglycémie) </a:t>
            </a:r>
          </a:p>
          <a:p>
            <a:pPr marL="0" lvl="1" indent="0">
              <a:lnSpc>
                <a:spcPct val="80000"/>
              </a:lnSpc>
              <a:buClr>
                <a:schemeClr val="hlink"/>
              </a:buClr>
              <a:buNone/>
            </a:pPr>
            <a:r>
              <a:rPr lang="fr-FR" sz="1800" dirty="0" smtClean="0">
                <a:solidFill>
                  <a:srgbClr val="92D050"/>
                </a:solidFill>
                <a:effectLst/>
              </a:rPr>
              <a:t>Si vous présentez </a:t>
            </a:r>
            <a:r>
              <a:rPr lang="fr-FR" sz="1800" dirty="0">
                <a:solidFill>
                  <a:srgbClr val="92D050"/>
                </a:solidFill>
                <a:effectLst/>
              </a:rPr>
              <a:t>U</a:t>
            </a:r>
            <a:r>
              <a:rPr lang="fr-FR" sz="1800" dirty="0" smtClean="0">
                <a:solidFill>
                  <a:srgbClr val="92D050"/>
                </a:solidFill>
                <a:effectLst/>
              </a:rPr>
              <a:t>NE SEULE fois une HYPOGLYCEMIE , il est  impératif  de diminuer la dose de 1 à 2 UI dès le soir même.</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a:solidFill>
                <a:srgbClr val="FF66CC"/>
              </a:solidFill>
              <a:effectLst/>
            </a:endParaRPr>
          </a:p>
        </p:txBody>
      </p:sp>
    </p:spTree>
    <p:extLst>
      <p:ext uri="{BB962C8B-B14F-4D97-AF65-F5344CB8AC3E}">
        <p14:creationId xmlns:p14="http://schemas.microsoft.com/office/powerpoint/2010/main" val="136148085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46</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16496" y="1628800"/>
            <a:ext cx="8337550" cy="4525963"/>
          </a:xfrm>
        </p:spPr>
        <p:txBody>
          <a:bodyPr/>
          <a:lstStyle/>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dirty="0" smtClean="0">
                <a:solidFill>
                  <a:srgbClr val="FF66CC"/>
                </a:solidFill>
                <a:effectLst/>
              </a:rPr>
              <a:t>Mais ne vous inquiétez pas , je vais débuter par une toute petite dose ( de 6 UI ) et il faudra augmenter la dose de 1 à 2 UI en 1 à 2 UI tous les 2 à 3 jours selon le </a:t>
            </a:r>
            <a:r>
              <a:rPr lang="fr-FR" sz="1800" dirty="0" err="1" smtClean="0">
                <a:solidFill>
                  <a:srgbClr val="FF66CC"/>
                </a:solidFill>
                <a:effectLst/>
              </a:rPr>
              <a:t>dextro</a:t>
            </a:r>
            <a:r>
              <a:rPr lang="fr-FR" sz="1800" dirty="0" smtClean="0">
                <a:solidFill>
                  <a:srgbClr val="FF66CC"/>
                </a:solidFill>
                <a:effectLst/>
              </a:rPr>
              <a:t> du </a:t>
            </a:r>
            <a:r>
              <a:rPr lang="fr-FR" sz="1800" dirty="0" err="1" smtClean="0">
                <a:solidFill>
                  <a:srgbClr val="FF66CC"/>
                </a:solidFill>
                <a:effectLst/>
              </a:rPr>
              <a:t>matin.Pour</a:t>
            </a:r>
            <a:r>
              <a:rPr lang="fr-FR" sz="1800" dirty="0" smtClean="0">
                <a:solidFill>
                  <a:srgbClr val="FF66CC"/>
                </a:solidFill>
                <a:effectLst/>
              </a:rPr>
              <a:t> vous donner une idée  e n hospitalisation on débute souvent à 10 UI ( mais les IDE vous surveillent toute la nuit ) et dans votre cas , je ne veux pas risquer de vous faire faire une hypoglycémie dès la première nuit , donc je sous dose volontairement , cela permettra de vous familiariser tranquillement  avec l’adaptation des doses.</a:t>
            </a:r>
          </a:p>
          <a:p>
            <a:pPr marL="0" lvl="1" indent="0">
              <a:lnSpc>
                <a:spcPct val="80000"/>
              </a:lnSpc>
              <a:buClr>
                <a:schemeClr val="hlink"/>
              </a:buClr>
              <a:buNone/>
            </a:pPr>
            <a:r>
              <a:rPr lang="fr-FR" sz="1800" dirty="0" smtClean="0">
                <a:solidFill>
                  <a:srgbClr val="FF66CC"/>
                </a:solidFill>
                <a:effectLst/>
              </a:rPr>
              <a:t>Une IDE peut également vous aider au départ . Il est  également possible  d’initier l’insuline au court d’une hospitalisation.</a:t>
            </a:r>
          </a:p>
          <a:p>
            <a:pPr marL="0" lvl="1" indent="0">
              <a:lnSpc>
                <a:spcPct val="80000"/>
              </a:lnSpc>
              <a:buClr>
                <a:schemeClr val="hlink"/>
              </a:buClr>
              <a:buNone/>
            </a:pPr>
            <a:r>
              <a:rPr lang="fr-FR" sz="1800" dirty="0" smtClean="0">
                <a:solidFill>
                  <a:srgbClr val="92D050"/>
                </a:solidFill>
                <a:effectLst/>
              </a:rPr>
              <a:t> ( Bien mentionner sur l’ordonnance   les objectifs glycémiques , l’adaptation des doses)</a:t>
            </a:r>
          </a:p>
          <a:p>
            <a:pPr marL="0" lvl="1" indent="0">
              <a:lnSpc>
                <a:spcPct val="80000"/>
              </a:lnSpc>
              <a:buClr>
                <a:schemeClr val="hlink"/>
              </a:buClr>
              <a:buNone/>
            </a:pPr>
            <a:r>
              <a:rPr lang="fr-FR" sz="1800" dirty="0" smtClean="0">
                <a:solidFill>
                  <a:srgbClr val="FFC000"/>
                </a:solidFill>
                <a:effectLst/>
              </a:rPr>
              <a:t>(Mettre une barrière haute ; ne pas dépasser 20 UI par exemple )</a:t>
            </a:r>
          </a:p>
          <a:p>
            <a:pPr marL="0" lvl="1" indent="0">
              <a:lnSpc>
                <a:spcPct val="80000"/>
              </a:lnSpc>
              <a:buClr>
                <a:schemeClr val="hlink"/>
              </a:buClr>
              <a:buNone/>
            </a:pPr>
            <a:r>
              <a:rPr lang="fr-FR" sz="1800" u="sng" dirty="0" smtClean="0">
                <a:solidFill>
                  <a:srgbClr val="FFC000"/>
                </a:solidFill>
                <a:effectLst/>
              </a:rPr>
              <a:t>Patient :    Ah non </a:t>
            </a:r>
            <a:r>
              <a:rPr lang="fr-FR" sz="1800" u="sng" dirty="0" err="1" smtClean="0">
                <a:solidFill>
                  <a:srgbClr val="FFC000"/>
                </a:solidFill>
                <a:effectLst/>
              </a:rPr>
              <a:t>non</a:t>
            </a:r>
            <a:r>
              <a:rPr lang="fr-FR" sz="1800" u="sng" dirty="0" smtClean="0">
                <a:solidFill>
                  <a:srgbClr val="FFC000"/>
                </a:solidFill>
                <a:effectLst/>
              </a:rPr>
              <a:t> merci  surtout pas d’hospitalisation : je DETESTE CETTE IDEE ! Les piqures ne me font pas peur .</a:t>
            </a:r>
          </a:p>
          <a:p>
            <a:pPr marL="0" lvl="1" indent="0">
              <a:lnSpc>
                <a:spcPct val="80000"/>
              </a:lnSpc>
              <a:buClr>
                <a:schemeClr val="hlink"/>
              </a:buClr>
              <a:buNone/>
            </a:pPr>
            <a:endParaRPr lang="fr-FR" sz="1800" u="sng" dirty="0" smtClean="0">
              <a:solidFill>
                <a:srgbClr val="FF66CC"/>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Vous pourrez m’envoyer vos cycles </a:t>
            </a:r>
            <a:r>
              <a:rPr lang="fr-FR" sz="1800" dirty="0" err="1" smtClean="0">
                <a:solidFill>
                  <a:srgbClr val="FF66CC"/>
                </a:solidFill>
                <a:effectLst/>
              </a:rPr>
              <a:t>dextro</a:t>
            </a:r>
            <a:r>
              <a:rPr lang="fr-FR" sz="1800" dirty="0" smtClean="0">
                <a:solidFill>
                  <a:srgbClr val="FF66CC"/>
                </a:solidFill>
                <a:effectLst/>
              </a:rPr>
              <a:t> par mail en mentionnant bien votre dose d’insuline , pour que je puisse vous aider à adapter la dose si besoin et  l’on pourra se revoir dans 1 mois  pour faire le point .</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123459639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47</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16496" y="1340768"/>
            <a:ext cx="8337550" cy="4525963"/>
          </a:xfrm>
        </p:spPr>
        <p:txBody>
          <a:bodyPr/>
          <a:lstStyle/>
          <a:p>
            <a:pPr marL="0" lvl="1" indent="0">
              <a:lnSpc>
                <a:spcPct val="80000"/>
              </a:lnSpc>
              <a:buClr>
                <a:schemeClr val="hlink"/>
              </a:buClr>
              <a:buNone/>
            </a:pPr>
            <a:r>
              <a:rPr lang="fr-FR" sz="1800" u="sng" dirty="0" smtClean="0">
                <a:solidFill>
                  <a:srgbClr val="FFC000"/>
                </a:solidFill>
                <a:effectLst/>
              </a:rPr>
              <a:t>Patient :  </a:t>
            </a:r>
            <a:r>
              <a:rPr lang="fr-FR" sz="1800" b="1" dirty="0" smtClean="0">
                <a:solidFill>
                  <a:srgbClr val="FFC000"/>
                </a:solidFill>
                <a:effectLst/>
              </a:rPr>
              <a:t>mais au fait docteur ,  vous me conseillez  de perdre du poids  et j’ai lu que l’insuline faisait grossir !!</a:t>
            </a:r>
          </a:p>
          <a:p>
            <a:pPr marL="0" lvl="1" indent="0">
              <a:lnSpc>
                <a:spcPct val="80000"/>
              </a:lnSpc>
              <a:buClr>
                <a:schemeClr val="hlink"/>
              </a:buClr>
              <a:buNone/>
            </a:pPr>
            <a:endParaRPr lang="fr-FR" sz="1800" u="sng" dirty="0">
              <a:solidFill>
                <a:srgbClr val="FFC000"/>
              </a:solidFill>
              <a:effectLst/>
            </a:endParaRPr>
          </a:p>
          <a:p>
            <a:pPr marL="0" lvl="1" indent="0">
              <a:lnSpc>
                <a:spcPct val="80000"/>
              </a:lnSpc>
              <a:buClr>
                <a:schemeClr val="hlink"/>
              </a:buClr>
              <a:buNone/>
            </a:pPr>
            <a:r>
              <a:rPr lang="fr-FR" sz="1800" u="sng" dirty="0" smtClean="0">
                <a:solidFill>
                  <a:srgbClr val="FF66CC"/>
                </a:solidFill>
                <a:effectLst/>
              </a:rPr>
              <a:t>Médecin</a:t>
            </a:r>
            <a:r>
              <a:rPr lang="fr-FR" sz="1800" dirty="0" smtClean="0">
                <a:solidFill>
                  <a:srgbClr val="FF66CC"/>
                </a:solidFill>
                <a:effectLst/>
              </a:rPr>
              <a:t> :   il faut distinguer plusieurs cas :</a:t>
            </a:r>
          </a:p>
          <a:p>
            <a:pPr marL="0" lvl="1" indent="0">
              <a:lnSpc>
                <a:spcPct val="80000"/>
              </a:lnSpc>
              <a:buClr>
                <a:schemeClr val="hlink"/>
              </a:buClr>
              <a:buNone/>
            </a:pPr>
            <a:r>
              <a:rPr lang="fr-FR" sz="1800" dirty="0" smtClean="0">
                <a:solidFill>
                  <a:srgbClr val="FF66CC"/>
                </a:solidFill>
                <a:effectLst/>
              </a:rPr>
              <a:t>Soit un patient à un DT2 très ancien  10 , 15 ou 20 ans  et son pancréas s’est progressivement épuisé en insuline , il devient </a:t>
            </a:r>
            <a:r>
              <a:rPr lang="fr-FR" sz="1800" dirty="0" err="1" smtClean="0">
                <a:solidFill>
                  <a:srgbClr val="FF66CC"/>
                </a:solidFill>
                <a:effectLst/>
              </a:rPr>
              <a:t>insulinonécessitant</a:t>
            </a:r>
            <a:r>
              <a:rPr lang="fr-FR" sz="1800" dirty="0" smtClean="0">
                <a:solidFill>
                  <a:srgbClr val="FF66CC"/>
                </a:solidFill>
                <a:effectLst/>
              </a:rPr>
              <a:t> et  présente  un déséquilibre sévère du diabète  avec  perte de poids involontaire.</a:t>
            </a:r>
          </a:p>
          <a:p>
            <a:pPr marL="0" lvl="1" indent="0">
              <a:lnSpc>
                <a:spcPct val="80000"/>
              </a:lnSpc>
              <a:buClr>
                <a:schemeClr val="hlink"/>
              </a:buClr>
              <a:buNone/>
            </a:pPr>
            <a:r>
              <a:rPr lang="fr-FR" sz="1800" dirty="0" smtClean="0">
                <a:solidFill>
                  <a:srgbClr val="FF66CC"/>
                </a:solidFill>
                <a:effectLst/>
              </a:rPr>
              <a:t>Dans ce cas , il perd artificiellement du poids et lorsque on  lui apporte l’insuline  sous forme d’injection , il va reprendre le poids qu’il avait perdu artificiellement .</a:t>
            </a: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dirty="0" smtClean="0">
                <a:solidFill>
                  <a:srgbClr val="FF66CC"/>
                </a:solidFill>
                <a:effectLst/>
              </a:rPr>
              <a:t>Un autre cas est  celui du patient  qui ne présente pas de carence  en insuline   mais </a:t>
            </a:r>
          </a:p>
          <a:p>
            <a:pPr marL="0" lvl="1" indent="0">
              <a:lnSpc>
                <a:spcPct val="80000"/>
              </a:lnSpc>
              <a:buClr>
                <a:schemeClr val="hlink"/>
              </a:buClr>
              <a:buNone/>
            </a:pPr>
            <a:r>
              <a:rPr lang="fr-FR" sz="1800" dirty="0" smtClean="0">
                <a:solidFill>
                  <a:srgbClr val="FF66CC"/>
                </a:solidFill>
                <a:effectLst/>
              </a:rPr>
              <a:t>Son insuline est inefficace à cause du surpoids  :le problème  c’est  l’</a:t>
            </a:r>
            <a:r>
              <a:rPr lang="fr-FR" sz="1800" dirty="0" err="1" smtClean="0">
                <a:solidFill>
                  <a:srgbClr val="FF66CC"/>
                </a:solidFill>
                <a:effectLst/>
              </a:rPr>
              <a:t>insulinorésistance</a:t>
            </a:r>
            <a:r>
              <a:rPr lang="fr-FR" sz="1800" dirty="0" smtClean="0">
                <a:solidFill>
                  <a:srgbClr val="FF66CC"/>
                </a:solidFill>
                <a:effectLst/>
              </a:rPr>
              <a:t>  il présente donc même un hyperinsulinisme . Dans ce cas  il est  vrai que si le patient  continu à manger à la fois très gras et très sucré et en trop grande quantité ,  il aura tout de qu’il faut pour stocker les graisses qu’il consomme en excès .</a:t>
            </a:r>
          </a:p>
          <a:p>
            <a:pPr marL="0" lvl="1" indent="0">
              <a:lnSpc>
                <a:spcPct val="80000"/>
              </a:lnSpc>
              <a:buClr>
                <a:schemeClr val="hlink"/>
              </a:buClr>
              <a:buNone/>
            </a:pPr>
            <a:endParaRPr lang="fr-FR" sz="1800" dirty="0" smtClean="0">
              <a:solidFill>
                <a:srgbClr val="FF66CC"/>
              </a:solidFill>
              <a:effectLst/>
            </a:endParaRPr>
          </a:p>
          <a:p>
            <a:pPr marL="0" lvl="1" indent="0">
              <a:lnSpc>
                <a:spcPct val="80000"/>
              </a:lnSpc>
              <a:buClr>
                <a:schemeClr val="hlink"/>
              </a:buClr>
              <a:buNone/>
            </a:pPr>
            <a:r>
              <a:rPr lang="fr-FR" sz="1800" dirty="0" smtClean="0">
                <a:solidFill>
                  <a:srgbClr val="FF66CC"/>
                </a:solidFill>
                <a:effectLst/>
              </a:rPr>
              <a:t>Dans votre cas ,  Vous avez des difficultés à perdre du poids  malgré vos efforts mais la diététicienne mentionne que vous suivez au mieux l’équilibre alimentaire et qu’il faut simplement réduire  encore les quantités  étant donné  en plus votre grande sédentarité !</a:t>
            </a:r>
          </a:p>
          <a:p>
            <a:pPr marL="0" lvl="1" indent="0">
              <a:lnSpc>
                <a:spcPct val="80000"/>
              </a:lnSpc>
              <a:buClr>
                <a:schemeClr val="hlink"/>
              </a:buClr>
              <a:buNone/>
            </a:pPr>
            <a:r>
              <a:rPr lang="fr-FR" sz="1800" dirty="0" smtClean="0">
                <a:solidFill>
                  <a:srgbClr val="FF66CC"/>
                </a:solidFill>
                <a:effectLst/>
              </a:rPr>
              <a:t>Pour ne pas prendre de poids , dans votre cas il faut poursuivre les conseils diététiques et SURTOUT AUGMENTER VOS </a:t>
            </a:r>
            <a:r>
              <a:rPr lang="fr-FR" sz="1800" dirty="0">
                <a:solidFill>
                  <a:srgbClr val="FF66CC"/>
                </a:solidFill>
                <a:effectLst/>
              </a:rPr>
              <a:t>D</a:t>
            </a:r>
            <a:r>
              <a:rPr lang="fr-FR" sz="1800" dirty="0" smtClean="0">
                <a:solidFill>
                  <a:srgbClr val="FF66CC"/>
                </a:solidFill>
                <a:effectLst/>
              </a:rPr>
              <a:t>EPENSES ENERGETIQUES: Donc il est  PRIMORDIAL de MARCHER TOUS LES JOURS 30 à 60 minutes .</a:t>
            </a:r>
            <a:endParaRPr lang="fr-FR" sz="1800" dirty="0">
              <a:solidFill>
                <a:srgbClr val="FF66CC"/>
              </a:solidFill>
              <a:effectLst/>
            </a:endParaRPr>
          </a:p>
          <a:p>
            <a:pPr marL="0" lvl="1" indent="0">
              <a:lnSpc>
                <a:spcPct val="80000"/>
              </a:lnSpc>
              <a:buClr>
                <a:schemeClr val="hlink"/>
              </a:buClr>
              <a:buNone/>
            </a:pPr>
            <a:endParaRPr lang="fr-FR" sz="1800" dirty="0">
              <a:solidFill>
                <a:srgbClr val="FF66CC"/>
              </a:solidFill>
              <a:effectLst/>
            </a:endParaRPr>
          </a:p>
          <a:p>
            <a:pPr marL="0" lvl="1" indent="0">
              <a:lnSpc>
                <a:spcPct val="80000"/>
              </a:lnSpc>
              <a:buClr>
                <a:schemeClr val="hlink"/>
              </a:buClr>
              <a:buNone/>
            </a:pPr>
            <a:r>
              <a:rPr lang="fr-FR" sz="1800" dirty="0" smtClean="0">
                <a:solidFill>
                  <a:srgbClr val="FF66CC"/>
                </a:solidFill>
                <a:effectLst/>
              </a:rPr>
              <a:t> </a:t>
            </a: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endParaRPr>
          </a:p>
          <a:p>
            <a:pPr marL="0" lvl="1" indent="0">
              <a:lnSpc>
                <a:spcPct val="80000"/>
              </a:lnSpc>
              <a:buClr>
                <a:schemeClr val="hlink"/>
              </a:buClr>
              <a:buNone/>
            </a:pPr>
            <a:endParaRPr lang="fr-FR" sz="1800" dirty="0">
              <a:solidFill>
                <a:srgbClr val="FFC000"/>
              </a:solidFill>
              <a:effectLst/>
              <a:latin typeface="+mn-lt"/>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8976563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48</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30    :     HbA1C  </a:t>
            </a:r>
            <a:r>
              <a:rPr lang="fr-FR" sz="1800" dirty="0" smtClean="0">
                <a:solidFill>
                  <a:srgbClr val="FFC000"/>
                </a:solidFill>
                <a:effectLst/>
              </a:rPr>
              <a:t>  8,5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+ 2 kg</a:t>
            </a: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1,8 mg  </a:t>
            </a:r>
          </a:p>
          <a:p>
            <a:pPr marL="0" lvl="1" indent="0">
              <a:lnSpc>
                <a:spcPct val="80000"/>
              </a:lnSpc>
              <a:buClr>
                <a:schemeClr val="hlink"/>
              </a:buClr>
              <a:buNone/>
            </a:pPr>
            <a:r>
              <a:rPr lang="fr-FR" sz="1800" dirty="0" smtClean="0">
                <a:solidFill>
                  <a:srgbClr val="FFC000"/>
                </a:solidFill>
                <a:effectLst/>
              </a:rPr>
              <a:t>      DIAMICRON 30    4 </a:t>
            </a:r>
            <a:r>
              <a:rPr lang="fr-FR" sz="1800" dirty="0" err="1" smtClean="0">
                <a:solidFill>
                  <a:srgbClr val="FFC000"/>
                </a:solidFill>
                <a:effectLst/>
              </a:rPr>
              <a:t>cp</a:t>
            </a:r>
            <a:r>
              <a:rPr lang="fr-FR" sz="1800" dirty="0" smtClean="0">
                <a:solidFill>
                  <a:srgbClr val="FFC000"/>
                </a:solidFill>
                <a:effectLst/>
              </a:rPr>
              <a:t> selon les </a:t>
            </a:r>
            <a:r>
              <a:rPr lang="fr-FR" sz="1800" dirty="0" err="1" smtClean="0">
                <a:solidFill>
                  <a:srgbClr val="FFC000"/>
                </a:solidFill>
                <a:effectLst/>
              </a:rPr>
              <a:t>dextro</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a:t>
            </a:r>
            <a:endParaRPr lang="fr-FR" sz="1800" dirty="0">
              <a:solidFill>
                <a:srgbClr val="FFC000"/>
              </a:solidFill>
              <a:effectLst/>
              <a:latin typeface="+mn-lt"/>
            </a:endParaRPr>
          </a:p>
          <a:p>
            <a:r>
              <a:rPr lang="fr-FR" sz="2000" dirty="0">
                <a:solidFill>
                  <a:schemeClr val="tx1"/>
                </a:solidFill>
                <a:effectLst/>
                <a:latin typeface="+mn-lt"/>
                <a:ea typeface="+mn-ea"/>
                <a:cs typeface="+mn-cs"/>
              </a:rPr>
              <a:t>Les cycles </a:t>
            </a:r>
            <a:r>
              <a:rPr lang="fr-FR" sz="2000" dirty="0" err="1">
                <a:solidFill>
                  <a:schemeClr val="tx1"/>
                </a:solidFill>
                <a:effectLst/>
                <a:latin typeface="+mn-lt"/>
                <a:ea typeface="+mn-ea"/>
                <a:cs typeface="+mn-cs"/>
              </a:rPr>
              <a:t>dextro</a:t>
            </a:r>
            <a:r>
              <a:rPr lang="fr-FR" sz="2000" dirty="0">
                <a:solidFill>
                  <a:schemeClr val="tx1"/>
                </a:solidFill>
                <a:effectLst/>
                <a:latin typeface="+mn-lt"/>
                <a:ea typeface="+mn-ea"/>
                <a:cs typeface="+mn-cs"/>
              </a:rPr>
              <a:t> montrent des GAJ trop élevées entre 1,40 et 1,70 g / l  et des GPP &gt; 2 g / l :</a:t>
            </a:r>
            <a:endParaRPr lang="fr-FR" sz="2000" i="1" dirty="0">
              <a:solidFill>
                <a:schemeClr val="tx1"/>
              </a:solidFill>
              <a:effectLst/>
              <a:latin typeface="+mn-lt"/>
              <a:ea typeface="+mn-ea"/>
              <a:cs typeface="+mn-cs"/>
            </a:endParaRPr>
          </a:p>
          <a:p>
            <a:r>
              <a:rPr lang="fr-FR" sz="2000" dirty="0">
                <a:solidFill>
                  <a:schemeClr val="tx1"/>
                </a:solidFill>
                <a:effectLst/>
                <a:latin typeface="+mn-lt"/>
                <a:ea typeface="+mn-ea"/>
                <a:cs typeface="+mn-cs"/>
              </a:rPr>
              <a:t>on débute LANTUS  par 6 UI le soir  en diminuant  DIAMICRON (voire à arrêter)  et en maintenant VICTOZA et STAGID à 1 </a:t>
            </a:r>
            <a:r>
              <a:rPr lang="fr-FR" sz="2000" dirty="0" err="1">
                <a:solidFill>
                  <a:schemeClr val="tx1"/>
                </a:solidFill>
                <a:effectLst/>
                <a:latin typeface="+mn-lt"/>
                <a:ea typeface="+mn-ea"/>
                <a:cs typeface="+mn-cs"/>
              </a:rPr>
              <a:t>cp</a:t>
            </a:r>
            <a:r>
              <a:rPr lang="fr-FR" sz="2000" dirty="0">
                <a:solidFill>
                  <a:schemeClr val="tx1"/>
                </a:solidFill>
                <a:effectLst/>
                <a:latin typeface="+mn-lt"/>
                <a:ea typeface="+mn-ea"/>
                <a:cs typeface="+mn-cs"/>
              </a:rPr>
              <a:t> seulement, car mal toléré pour des doses supérieures.</a:t>
            </a:r>
            <a:endParaRPr lang="fr-FR" sz="2000" i="1" dirty="0">
              <a:solidFill>
                <a:schemeClr val="tx1"/>
              </a:solidFill>
              <a:effectLst/>
              <a:latin typeface="+mn-lt"/>
              <a:ea typeface="+mn-ea"/>
              <a:cs typeface="+mn-cs"/>
            </a:endParaRPr>
          </a:p>
          <a:p>
            <a:r>
              <a:rPr lang="fr-FR" sz="2000" dirty="0">
                <a:solidFill>
                  <a:schemeClr val="tx1"/>
                </a:solidFill>
                <a:effectLst/>
                <a:latin typeface="+mn-lt"/>
                <a:ea typeface="+mn-ea"/>
                <a:cs typeface="+mn-cs"/>
              </a:rPr>
              <a:t>Objectif : </a:t>
            </a:r>
            <a:r>
              <a:rPr lang="fr-FR" sz="2000" dirty="0" smtClean="0">
                <a:solidFill>
                  <a:schemeClr val="tx1"/>
                </a:solidFill>
                <a:effectLst/>
                <a:latin typeface="+mn-lt"/>
                <a:ea typeface="+mn-ea"/>
                <a:cs typeface="+mn-cs"/>
              </a:rPr>
              <a:t>HbA1C&lt;  </a:t>
            </a:r>
            <a:r>
              <a:rPr lang="fr-FR" sz="2000" dirty="0">
                <a:solidFill>
                  <a:schemeClr val="tx1"/>
                </a:solidFill>
                <a:effectLst/>
                <a:latin typeface="+mn-lt"/>
                <a:ea typeface="+mn-ea"/>
                <a:cs typeface="+mn-cs"/>
              </a:rPr>
              <a:t>7 % dans 3 à 6  mois.</a:t>
            </a:r>
            <a:endParaRPr lang="fr-FR" sz="2000" i="1" dirty="0">
              <a:solidFill>
                <a:schemeClr val="tx1"/>
              </a:solidFill>
              <a:effectLst/>
              <a:latin typeface="+mn-lt"/>
              <a:ea typeface="+mn-ea"/>
              <a:cs typeface="+mn-cs"/>
            </a:endParaRPr>
          </a:p>
          <a:p>
            <a:pPr marL="0" lvl="1" indent="0">
              <a:lnSpc>
                <a:spcPct val="80000"/>
              </a:lnSpc>
              <a:buClr>
                <a:schemeClr val="hlink"/>
              </a:buClr>
              <a:buNone/>
            </a:pPr>
            <a:endParaRPr lang="fr-FR" sz="1800" dirty="0" smtClean="0">
              <a:solidFill>
                <a:srgbClr val="FFC000"/>
              </a:solidFill>
              <a:effectLst/>
              <a:latin typeface="+mn-lt"/>
            </a:endParaRP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276324953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49</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708784230"/>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e 2"/>
          <p:cNvGrpSpPr/>
          <p:nvPr/>
        </p:nvGrpSpPr>
        <p:grpSpPr>
          <a:xfrm>
            <a:off x="392733" y="2204864"/>
            <a:ext cx="9183067" cy="3672408"/>
            <a:chOff x="392733" y="2204864"/>
            <a:chExt cx="9183067" cy="3672408"/>
          </a:xfrm>
        </p:grpSpPr>
        <p:sp>
          <p:nvSpPr>
            <p:cNvPr id="2" name="Rectangle 1"/>
            <p:cNvSpPr/>
            <p:nvPr/>
          </p:nvSpPr>
          <p:spPr bwMode="auto">
            <a:xfrm>
              <a:off x="1352600" y="2204864"/>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30" name="Rectangle 29"/>
            <p:cNvSpPr/>
            <p:nvPr/>
          </p:nvSpPr>
          <p:spPr bwMode="auto">
            <a:xfrm>
              <a:off x="392733" y="2708920"/>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123990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Grp="1" noChangeArrowheads="1"/>
          </p:cNvSpPr>
          <p:nvPr>
            <p:ph type="sldNum" sz="quarter" idx="4294967295"/>
          </p:nvPr>
        </p:nvSpPr>
        <p:spPr>
          <a:xfrm>
            <a:off x="7099300" y="6243638"/>
            <a:ext cx="2311400" cy="457200"/>
          </a:xfrm>
          <a:prstGeom prst="rect">
            <a:avLst/>
          </a:prstGeom>
        </p:spPr>
        <p:txBody>
          <a:bodyPr/>
          <a:lstStyle/>
          <a:p>
            <a:pPr>
              <a:defRPr/>
            </a:pPr>
            <a:fld id="{4C40AE94-4EF1-44EF-B2DC-F274D8DA912E}" type="slidenum">
              <a:rPr lang="fr-FR"/>
              <a:pPr>
                <a:defRPr/>
              </a:pPr>
              <a:t>5</a:t>
            </a:fld>
            <a:endParaRPr lang="fr-FR"/>
          </a:p>
        </p:txBody>
      </p:sp>
      <p:sp>
        <p:nvSpPr>
          <p:cNvPr id="1054722" name="Rectangle 2"/>
          <p:cNvSpPr>
            <a:spLocks noGrp="1" noChangeArrowheads="1"/>
          </p:cNvSpPr>
          <p:nvPr>
            <p:ph type="ctrTitle"/>
          </p:nvPr>
        </p:nvSpPr>
        <p:spPr>
          <a:xfrm>
            <a:off x="742950" y="1736725"/>
            <a:ext cx="8420100" cy="4572000"/>
          </a:xfrm>
        </p:spPr>
        <p:txBody>
          <a:bodyPr/>
          <a:lstStyle/>
          <a:p>
            <a:pPr eaLnBrk="1" hangingPunct="1">
              <a:defRPr/>
            </a:pPr>
            <a:endParaRPr lang="fr-FR" sz="3600" smtClean="0">
              <a:solidFill>
                <a:srgbClr val="FFCCFF"/>
              </a:solidFill>
            </a:endParaRPr>
          </a:p>
        </p:txBody>
      </p:sp>
      <p:pic>
        <p:nvPicPr>
          <p:cNvPr id="12292" name="Picture 6" descr="30F8D7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4286250"/>
            <a:ext cx="8096250" cy="111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93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50</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899059622"/>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09884" y="2708920"/>
            <a:ext cx="9183067" cy="3672408"/>
            <a:chOff x="392733" y="2204864"/>
            <a:chExt cx="9183067" cy="3672408"/>
          </a:xfrm>
        </p:grpSpPr>
        <p:sp>
          <p:nvSpPr>
            <p:cNvPr id="7" name="Rectangle 6"/>
            <p:cNvSpPr/>
            <p:nvPr/>
          </p:nvSpPr>
          <p:spPr bwMode="auto">
            <a:xfrm>
              <a:off x="1352600" y="2204864"/>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2708920"/>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3139330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51</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899059622"/>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377350" y="3226217"/>
            <a:ext cx="9256170" cy="2653751"/>
            <a:chOff x="319630" y="2204864"/>
            <a:chExt cx="9256170" cy="3887318"/>
          </a:xfrm>
        </p:grpSpPr>
        <p:sp>
          <p:nvSpPr>
            <p:cNvPr id="7" name="Rectangle 6"/>
            <p:cNvSpPr/>
            <p:nvPr/>
          </p:nvSpPr>
          <p:spPr bwMode="auto">
            <a:xfrm>
              <a:off x="1352600" y="2204864"/>
              <a:ext cx="8223200" cy="388731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19630" y="2923829"/>
              <a:ext cx="8295594" cy="3168353"/>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3139330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52</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899059622"/>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345661" y="3778950"/>
            <a:ext cx="9256170" cy="2653751"/>
            <a:chOff x="319630" y="2204864"/>
            <a:chExt cx="9256170" cy="3887318"/>
          </a:xfrm>
        </p:grpSpPr>
        <p:sp>
          <p:nvSpPr>
            <p:cNvPr id="7" name="Rectangle 6"/>
            <p:cNvSpPr/>
            <p:nvPr/>
          </p:nvSpPr>
          <p:spPr bwMode="auto">
            <a:xfrm>
              <a:off x="1352600" y="2204864"/>
              <a:ext cx="8223200" cy="388731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19630" y="2923829"/>
              <a:ext cx="8295594" cy="3168353"/>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31393308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53</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899059622"/>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377350" y="4293096"/>
            <a:ext cx="9256170" cy="2653751"/>
            <a:chOff x="319630" y="2204864"/>
            <a:chExt cx="9256170" cy="3887318"/>
          </a:xfrm>
        </p:grpSpPr>
        <p:sp>
          <p:nvSpPr>
            <p:cNvPr id="7" name="Rectangle 6"/>
            <p:cNvSpPr/>
            <p:nvPr/>
          </p:nvSpPr>
          <p:spPr bwMode="auto">
            <a:xfrm>
              <a:off x="1352600" y="2204864"/>
              <a:ext cx="8223200" cy="388731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19630" y="2923829"/>
              <a:ext cx="8295594" cy="3168353"/>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31393308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54</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899059622"/>
              </p:ext>
            </p:extLst>
          </p:nvPr>
        </p:nvGraphicFramePr>
        <p:xfrm>
          <a:off x="405954" y="764704"/>
          <a:ext cx="9169846" cy="508406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8UI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2,50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2,70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1,3</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2,30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0,9</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1,40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1,30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1,8</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12UI</a:t>
                      </a:r>
                      <a:endParaRPr kumimoji="0" lang="fr-FR" altLang="fr-FR" sz="28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9330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55</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sp>
        <p:nvSpPr>
          <p:cNvPr id="894980" name="Text Box 4"/>
          <p:cNvSpPr txBox="1">
            <a:spLocks noChangeArrowheads="1"/>
          </p:cNvSpPr>
          <p:nvPr/>
        </p:nvSpPr>
        <p:spPr bwMode="auto">
          <a:xfrm>
            <a:off x="2311400" y="1890713"/>
            <a:ext cx="9080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chemeClr val="accent2"/>
                </a:solidFill>
                <a:latin typeface="Arial" charset="0"/>
                <a:cs typeface="Arial" charset="0"/>
              </a:rPr>
              <a:t>1,60 g/l</a:t>
            </a:r>
          </a:p>
          <a:p>
            <a:pPr eaLnBrk="0" hangingPunct="0">
              <a:spcBef>
                <a:spcPct val="50000"/>
              </a:spcBef>
            </a:pPr>
            <a:r>
              <a:rPr lang="fr-FR" altLang="fr-FR" sz="1400">
                <a:solidFill>
                  <a:schemeClr val="accent2"/>
                </a:solidFill>
                <a:latin typeface="Arial" charset="0"/>
                <a:cs typeface="Arial" charset="0"/>
              </a:rPr>
              <a:t>1,20g/l</a:t>
            </a:r>
          </a:p>
        </p:txBody>
      </p:sp>
      <p:sp>
        <p:nvSpPr>
          <p:cNvPr id="894981" name="Line 5"/>
          <p:cNvSpPr>
            <a:spLocks noChangeShapeType="1"/>
          </p:cNvSpPr>
          <p:nvPr/>
        </p:nvSpPr>
        <p:spPr bwMode="auto">
          <a:xfrm>
            <a:off x="990600" y="2514600"/>
            <a:ext cx="72644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82" name="Line 6"/>
          <p:cNvSpPr>
            <a:spLocks noChangeShapeType="1"/>
          </p:cNvSpPr>
          <p:nvPr/>
        </p:nvSpPr>
        <p:spPr bwMode="auto">
          <a:xfrm>
            <a:off x="990600" y="3048000"/>
            <a:ext cx="72644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83" name="Text Box 7"/>
          <p:cNvSpPr txBox="1">
            <a:spLocks noChangeArrowheads="1"/>
          </p:cNvSpPr>
          <p:nvPr/>
        </p:nvSpPr>
        <p:spPr bwMode="auto">
          <a:xfrm>
            <a:off x="247650" y="22860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1,00 g/l</a:t>
            </a:r>
          </a:p>
        </p:txBody>
      </p:sp>
      <p:sp>
        <p:nvSpPr>
          <p:cNvPr id="894984" name="Text Box 8"/>
          <p:cNvSpPr txBox="1">
            <a:spLocks noChangeArrowheads="1"/>
          </p:cNvSpPr>
          <p:nvPr/>
        </p:nvSpPr>
        <p:spPr bwMode="auto">
          <a:xfrm>
            <a:off x="247650" y="2895600"/>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0,80 g/l</a:t>
            </a:r>
          </a:p>
        </p:txBody>
      </p:sp>
      <p:sp>
        <p:nvSpPr>
          <p:cNvPr id="894985" name="Line 9"/>
          <p:cNvSpPr>
            <a:spLocks noChangeShapeType="1"/>
          </p:cNvSpPr>
          <p:nvPr/>
        </p:nvSpPr>
        <p:spPr bwMode="auto">
          <a:xfrm>
            <a:off x="6521450" y="1828800"/>
            <a:ext cx="0" cy="457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86" name="Rectangle 10" descr="noir)"/>
          <p:cNvSpPr>
            <a:spLocks noChangeArrowheads="1"/>
          </p:cNvSpPr>
          <p:nvPr/>
        </p:nvSpPr>
        <p:spPr bwMode="auto">
          <a:xfrm>
            <a:off x="990600" y="2514600"/>
            <a:ext cx="7264400" cy="533400"/>
          </a:xfrm>
          <a:prstGeom prst="rect">
            <a:avLst/>
          </a:prstGeom>
          <a:pattFill prst="ltUpDiag">
            <a:fgClr>
              <a:srgbClr val="FF66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4987" name="Oval 11"/>
          <p:cNvSpPr>
            <a:spLocks noChangeArrowheads="1"/>
          </p:cNvSpPr>
          <p:nvPr/>
        </p:nvSpPr>
        <p:spPr bwMode="auto">
          <a:xfrm>
            <a:off x="156845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4988" name="Oval 12"/>
          <p:cNvSpPr>
            <a:spLocks noChangeArrowheads="1"/>
          </p:cNvSpPr>
          <p:nvPr/>
        </p:nvSpPr>
        <p:spPr bwMode="auto">
          <a:xfrm>
            <a:off x="346710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4989" name="Oval 13"/>
          <p:cNvSpPr>
            <a:spLocks noChangeArrowheads="1"/>
          </p:cNvSpPr>
          <p:nvPr/>
        </p:nvSpPr>
        <p:spPr bwMode="auto">
          <a:xfrm>
            <a:off x="5448300" y="1752600"/>
            <a:ext cx="742950" cy="21336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4990" name="Rectangle 14"/>
          <p:cNvSpPr>
            <a:spLocks noChangeArrowheads="1"/>
          </p:cNvSpPr>
          <p:nvPr/>
        </p:nvSpPr>
        <p:spPr bwMode="auto">
          <a:xfrm>
            <a:off x="990600" y="3048000"/>
            <a:ext cx="7264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94991" name="Group 15"/>
          <p:cNvGrpSpPr>
            <a:grpSpLocks/>
          </p:cNvGrpSpPr>
          <p:nvPr/>
        </p:nvGrpSpPr>
        <p:grpSpPr bwMode="auto">
          <a:xfrm>
            <a:off x="990600" y="3276600"/>
            <a:ext cx="7594600" cy="457200"/>
            <a:chOff x="576" y="3072"/>
            <a:chExt cx="4416" cy="288"/>
          </a:xfrm>
        </p:grpSpPr>
        <p:sp>
          <p:nvSpPr>
            <p:cNvPr id="894992" name="Line 16"/>
            <p:cNvSpPr>
              <a:spLocks noChangeShapeType="1"/>
            </p:cNvSpPr>
            <p:nvPr/>
          </p:nvSpPr>
          <p:spPr bwMode="auto">
            <a:xfrm>
              <a:off x="576" y="3120"/>
              <a:ext cx="44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93" name="Text Box 17"/>
            <p:cNvSpPr txBox="1">
              <a:spLocks noChangeArrowheads="1"/>
            </p:cNvSpPr>
            <p:nvPr/>
          </p:nvSpPr>
          <p:spPr bwMode="auto">
            <a:xfrm>
              <a:off x="816"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8h</a:t>
              </a:r>
            </a:p>
          </p:txBody>
        </p:sp>
        <p:sp>
          <p:nvSpPr>
            <p:cNvPr id="894994" name="Line 18"/>
            <p:cNvSpPr>
              <a:spLocks noChangeShapeType="1"/>
            </p:cNvSpPr>
            <p:nvPr/>
          </p:nvSpPr>
          <p:spPr bwMode="auto">
            <a:xfrm>
              <a:off x="912"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95" name="Line 19"/>
            <p:cNvSpPr>
              <a:spLocks noChangeShapeType="1"/>
            </p:cNvSpPr>
            <p:nvPr/>
          </p:nvSpPr>
          <p:spPr bwMode="auto">
            <a:xfrm>
              <a:off x="2016"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96" name="Line 20"/>
            <p:cNvSpPr>
              <a:spLocks noChangeShapeType="1"/>
            </p:cNvSpPr>
            <p:nvPr/>
          </p:nvSpPr>
          <p:spPr bwMode="auto">
            <a:xfrm>
              <a:off x="3168"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4997" name="Text Box 21"/>
            <p:cNvSpPr txBox="1">
              <a:spLocks noChangeArrowheads="1"/>
            </p:cNvSpPr>
            <p:nvPr/>
          </p:nvSpPr>
          <p:spPr bwMode="auto">
            <a:xfrm>
              <a:off x="1920"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12 h</a:t>
              </a:r>
            </a:p>
          </p:txBody>
        </p:sp>
        <p:sp>
          <p:nvSpPr>
            <p:cNvPr id="894998" name="Text Box 22"/>
            <p:cNvSpPr txBox="1">
              <a:spLocks noChangeArrowheads="1"/>
            </p:cNvSpPr>
            <p:nvPr/>
          </p:nvSpPr>
          <p:spPr bwMode="auto">
            <a:xfrm>
              <a:off x="3024"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20 h</a:t>
              </a:r>
            </a:p>
          </p:txBody>
        </p:sp>
        <p:sp>
          <p:nvSpPr>
            <p:cNvPr id="894999" name="Text Box 23"/>
            <p:cNvSpPr txBox="1">
              <a:spLocks noChangeArrowheads="1"/>
            </p:cNvSpPr>
            <p:nvPr/>
          </p:nvSpPr>
          <p:spPr bwMode="auto">
            <a:xfrm>
              <a:off x="4224" y="316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latin typeface="Arial" charset="0"/>
                  <a:cs typeface="Arial" charset="0"/>
                </a:rPr>
                <a:t>00 h</a:t>
              </a:r>
            </a:p>
          </p:txBody>
        </p:sp>
        <p:sp>
          <p:nvSpPr>
            <p:cNvPr id="895000" name="Line 24"/>
            <p:cNvSpPr>
              <a:spLocks noChangeShapeType="1"/>
            </p:cNvSpPr>
            <p:nvPr/>
          </p:nvSpPr>
          <p:spPr bwMode="auto">
            <a:xfrm>
              <a:off x="4320" y="307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5005" name="Rectangle 29"/>
          <p:cNvSpPr>
            <a:spLocks noChangeArrowheads="1"/>
          </p:cNvSpPr>
          <p:nvPr/>
        </p:nvSpPr>
        <p:spPr bwMode="auto">
          <a:xfrm>
            <a:off x="247650" y="838200"/>
            <a:ext cx="9493250" cy="2895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5006" name="Text Box 30"/>
          <p:cNvSpPr txBox="1">
            <a:spLocks noChangeArrowheads="1"/>
          </p:cNvSpPr>
          <p:nvPr/>
        </p:nvSpPr>
        <p:spPr bwMode="auto">
          <a:xfrm>
            <a:off x="6273800" y="1524000"/>
            <a:ext cx="148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400">
                <a:solidFill>
                  <a:srgbClr val="FF6600"/>
                </a:solidFill>
                <a:latin typeface="Arial" charset="0"/>
                <a:cs typeface="Arial" charset="0"/>
              </a:rPr>
              <a:t>LENTE    8 UI</a:t>
            </a:r>
          </a:p>
        </p:txBody>
      </p:sp>
    </p:spTree>
    <p:extLst>
      <p:ext uri="{BB962C8B-B14F-4D97-AF65-F5344CB8AC3E}">
        <p14:creationId xmlns:p14="http://schemas.microsoft.com/office/powerpoint/2010/main" val="238490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56</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33  et M 36   :     HbA1C  </a:t>
            </a:r>
            <a:r>
              <a:rPr lang="fr-FR" sz="1800" dirty="0" smtClean="0">
                <a:solidFill>
                  <a:srgbClr val="FFC000"/>
                </a:solidFill>
                <a:effectLst/>
              </a:rPr>
              <a:t>  7,4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+ 1 kg</a:t>
            </a: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latin typeface="+mn-lt"/>
              </a:rPr>
              <a:t>STAGID 1 / j</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dirty="0" smtClean="0">
                <a:solidFill>
                  <a:srgbClr val="FFC000"/>
                </a:solidFill>
                <a:effectLst/>
                <a:latin typeface="+mn-lt"/>
              </a:rPr>
              <a:t>VICTOZA  1,8 mg  </a:t>
            </a:r>
          </a:p>
          <a:p>
            <a:pPr marL="0" lvl="1" indent="0">
              <a:lnSpc>
                <a:spcPct val="80000"/>
              </a:lnSpc>
              <a:buClr>
                <a:schemeClr val="hlink"/>
              </a:buClr>
              <a:buNone/>
            </a:pPr>
            <a:r>
              <a:rPr lang="fr-FR" sz="1800" dirty="0" smtClean="0">
                <a:solidFill>
                  <a:srgbClr val="FFC000"/>
                </a:solidFill>
                <a:effectLst/>
              </a:rPr>
              <a:t>      DIAMICRON 30    4 </a:t>
            </a:r>
            <a:r>
              <a:rPr lang="fr-FR" sz="1800" dirty="0" err="1" smtClean="0">
                <a:solidFill>
                  <a:srgbClr val="FFC000"/>
                </a:solidFill>
                <a:effectLst/>
              </a:rPr>
              <a:t>cp</a:t>
            </a:r>
            <a:r>
              <a:rPr lang="fr-FR" sz="1800" dirty="0" smtClean="0">
                <a:solidFill>
                  <a:srgbClr val="FFC000"/>
                </a:solidFill>
                <a:effectLst/>
              </a:rPr>
              <a:t> selon les </a:t>
            </a:r>
            <a:r>
              <a:rPr lang="fr-FR" sz="1800" dirty="0" err="1" smtClean="0">
                <a:solidFill>
                  <a:srgbClr val="FFC000"/>
                </a:solidFill>
                <a:effectLst/>
              </a:rPr>
              <a:t>dextro</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LANTUS 20 UI  le soir  </a:t>
            </a:r>
          </a:p>
          <a:p>
            <a:pPr marL="0" lvl="1" indent="0">
              <a:lnSpc>
                <a:spcPct val="80000"/>
              </a:lnSpc>
              <a:buClr>
                <a:schemeClr val="hlink"/>
              </a:buClr>
              <a:buNone/>
            </a:pPr>
            <a:endParaRPr lang="fr-FR" sz="1800" dirty="0">
              <a:solidFill>
                <a:srgbClr val="FFC000"/>
              </a:solidFill>
              <a:effectLst/>
              <a:latin typeface="+mn-lt"/>
            </a:endParaRPr>
          </a:p>
          <a:p>
            <a:r>
              <a:rPr lang="fr-FR" sz="2000" dirty="0" smtClean="0">
                <a:solidFill>
                  <a:schemeClr val="tx1"/>
                </a:solidFill>
                <a:effectLst/>
                <a:latin typeface="+mn-lt"/>
                <a:ea typeface="+mn-ea"/>
                <a:cs typeface="+mn-cs"/>
              </a:rPr>
              <a:t>VICTOZA non efficace </a:t>
            </a:r>
          </a:p>
          <a:p>
            <a:r>
              <a:rPr lang="fr-FR" sz="2000" dirty="0" smtClean="0">
                <a:effectLst/>
              </a:rPr>
              <a:t>Arrêt STAGID </a:t>
            </a:r>
          </a:p>
          <a:p>
            <a:r>
              <a:rPr lang="fr-FR" sz="2000" dirty="0" smtClean="0">
                <a:effectLst/>
              </a:rPr>
              <a:t>ESSAI de JANUMET  car metformine souvent bien toléré dans l’association </a:t>
            </a:r>
          </a:p>
          <a:p>
            <a:r>
              <a:rPr lang="fr-FR" sz="2000" dirty="0" smtClean="0">
                <a:effectLst/>
              </a:rPr>
              <a:t>LANTUS a mieux titrer pour obtenir des GAJ entre 0,8 et 1g / l.</a:t>
            </a:r>
          </a:p>
          <a:p>
            <a:pPr marL="0" lvl="1" indent="0">
              <a:lnSpc>
                <a:spcPct val="80000"/>
              </a:lnSpc>
              <a:buClr>
                <a:schemeClr val="hlink"/>
              </a:buClr>
              <a:buNone/>
            </a:pPr>
            <a:r>
              <a:rPr lang="fr-FR" sz="1800" dirty="0" smtClean="0">
                <a:solidFill>
                  <a:srgbClr val="FFC000"/>
                </a:solidFill>
                <a:effectLst/>
              </a:rPr>
              <a:t>      Diminuer ou arrêt DIAMICRON si hypoglycémies la journée </a:t>
            </a:r>
            <a:endParaRPr lang="fr-FR" sz="1800" dirty="0" smtClean="0">
              <a:solidFill>
                <a:srgbClr val="FFC000"/>
              </a:solidFill>
              <a:effectLst/>
              <a:latin typeface="+mn-lt"/>
            </a:endParaRPr>
          </a:p>
          <a:p>
            <a:pPr lvl="1"/>
            <a:r>
              <a:rPr lang="fr-FR" sz="1800" dirty="0" smtClean="0">
                <a:solidFill>
                  <a:schemeClr val="tx1"/>
                </a:solidFill>
                <a:effectLst/>
                <a:latin typeface="+mn-lt"/>
                <a:ea typeface="+mn-ea"/>
                <a:cs typeface="+mn-cs"/>
              </a:rPr>
              <a:t>HOSPITALISATION DANS 3 à 6 mois si pas d’amélioration </a:t>
            </a: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202266730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57</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95300" y="16002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39   :     HbA1C  </a:t>
            </a:r>
            <a:r>
              <a:rPr lang="fr-FR" sz="1800" dirty="0" smtClean="0">
                <a:solidFill>
                  <a:srgbClr val="FFC000"/>
                </a:solidFill>
                <a:effectLst/>
              </a:rPr>
              <a:t>  7,9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+ 1 kg</a:t>
            </a: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rPr>
              <a:t>JANUMET   en tolère seulement 1 / j </a:t>
            </a:r>
          </a:p>
          <a:p>
            <a:pPr marL="342900" lvl="1" indent="-342900">
              <a:lnSpc>
                <a:spcPct val="80000"/>
              </a:lnSpc>
              <a:buClr>
                <a:schemeClr val="hlink"/>
              </a:buClr>
            </a:pPr>
            <a:r>
              <a:rPr lang="fr-FR" sz="1800" dirty="0" smtClean="0">
                <a:solidFill>
                  <a:srgbClr val="FFC000"/>
                </a:solidFill>
                <a:effectLst/>
              </a:rPr>
              <a:t>DIAMICRON 30    4 </a:t>
            </a:r>
            <a:r>
              <a:rPr lang="fr-FR" sz="1800" dirty="0" err="1" smtClean="0">
                <a:solidFill>
                  <a:srgbClr val="FFC000"/>
                </a:solidFill>
                <a:effectLst/>
              </a:rPr>
              <a:t>cp</a:t>
            </a:r>
            <a:r>
              <a:rPr lang="fr-FR" sz="1800" dirty="0" smtClean="0">
                <a:solidFill>
                  <a:srgbClr val="FFC000"/>
                </a:solidFill>
                <a:effectLst/>
              </a:rPr>
              <a:t> selon les </a:t>
            </a:r>
            <a:r>
              <a:rPr lang="fr-FR" sz="1800" dirty="0" err="1" smtClean="0">
                <a:solidFill>
                  <a:srgbClr val="FFC000"/>
                </a:solidFill>
                <a:effectLst/>
              </a:rPr>
              <a:t>dextro</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LANTUS 30 UI  le soir  </a:t>
            </a:r>
          </a:p>
          <a:p>
            <a:pPr marL="0" lvl="1" indent="0">
              <a:lnSpc>
                <a:spcPct val="80000"/>
              </a:lnSpc>
              <a:buClr>
                <a:schemeClr val="hlink"/>
              </a:buClr>
              <a:buNone/>
            </a:pPr>
            <a:r>
              <a:rPr lang="fr-FR" sz="1800" dirty="0">
                <a:solidFill>
                  <a:schemeClr val="tx1"/>
                </a:solidFill>
                <a:effectLst/>
                <a:latin typeface="+mn-lt"/>
              </a:rPr>
              <a:t>REFUSE  HOSPITALISATION </a:t>
            </a:r>
          </a:p>
          <a:p>
            <a:pPr marL="0" lvl="1" indent="0">
              <a:lnSpc>
                <a:spcPct val="80000"/>
              </a:lnSpc>
              <a:buClr>
                <a:schemeClr val="hlink"/>
              </a:buClr>
              <a:buNone/>
            </a:pPr>
            <a:endParaRPr lang="fr-FR" sz="1800" dirty="0">
              <a:solidFill>
                <a:srgbClr val="FFC000"/>
              </a:solidFill>
              <a:effectLst/>
            </a:endParaRPr>
          </a:p>
          <a:p>
            <a:r>
              <a:rPr lang="fr-FR" sz="1800" dirty="0">
                <a:solidFill>
                  <a:schemeClr val="tx1"/>
                </a:solidFill>
                <a:effectLst/>
              </a:rPr>
              <a:t>Cycles </a:t>
            </a:r>
            <a:r>
              <a:rPr lang="fr-FR" sz="1800" dirty="0" err="1">
                <a:solidFill>
                  <a:schemeClr val="tx1"/>
                </a:solidFill>
                <a:effectLst/>
              </a:rPr>
              <a:t>dextro</a:t>
            </a:r>
            <a:r>
              <a:rPr lang="fr-FR" sz="1800" dirty="0">
                <a:solidFill>
                  <a:schemeClr val="tx1"/>
                </a:solidFill>
                <a:effectLst/>
              </a:rPr>
              <a:t> : GAJ 0,98 à 1,8 g / l   </a:t>
            </a:r>
            <a:endParaRPr lang="fr-FR" sz="1800" dirty="0" smtClean="0">
              <a:solidFill>
                <a:schemeClr val="tx1"/>
              </a:solidFill>
              <a:effectLst/>
            </a:endParaRPr>
          </a:p>
          <a:p>
            <a:r>
              <a:rPr lang="fr-FR" sz="1800" dirty="0" smtClean="0">
                <a:solidFill>
                  <a:schemeClr val="tx1"/>
                </a:solidFill>
                <a:effectLst/>
              </a:rPr>
              <a:t>sous </a:t>
            </a:r>
            <a:r>
              <a:rPr lang="fr-FR" sz="1800" dirty="0">
                <a:solidFill>
                  <a:schemeClr val="tx1"/>
                </a:solidFill>
                <a:effectLst/>
              </a:rPr>
              <a:t>LANTUS 30 UI le soir  à augmenter de 2 UI en 2 UI  pour obtenir des GAJ  entre 0,80 et 1 g/l.</a:t>
            </a:r>
            <a:endParaRPr lang="fr-FR" sz="1800" i="1" dirty="0">
              <a:solidFill>
                <a:schemeClr val="tx1"/>
              </a:solidFill>
              <a:effectLst/>
            </a:endParaRPr>
          </a:p>
          <a:p>
            <a:r>
              <a:rPr lang="fr-FR" sz="1800" dirty="0">
                <a:solidFill>
                  <a:schemeClr val="tx1"/>
                </a:solidFill>
                <a:effectLst/>
              </a:rPr>
              <a:t>DIAMICRON à augmenter pour obtenir des GPP  entre 1,2 et 1,6 g /l.</a:t>
            </a:r>
            <a:endParaRPr lang="fr-FR" sz="1800" i="1" dirty="0">
              <a:solidFill>
                <a:schemeClr val="tx1"/>
              </a:solidFill>
              <a:effectLst/>
            </a:endParaRPr>
          </a:p>
          <a:p>
            <a:r>
              <a:rPr lang="fr-FR" sz="1800" dirty="0" smtClean="0">
                <a:solidFill>
                  <a:srgbClr val="FFC000"/>
                </a:solidFill>
                <a:effectLst/>
              </a:rPr>
              <a:t>Est  à la retraite </a:t>
            </a:r>
          </a:p>
          <a:p>
            <a:r>
              <a:rPr lang="fr-FR" sz="1800" dirty="0" smtClean="0">
                <a:solidFill>
                  <a:srgbClr val="FF6600"/>
                </a:solidFill>
                <a:effectLst/>
              </a:rPr>
              <a:t>Marche </a:t>
            </a:r>
            <a:r>
              <a:rPr lang="fr-FR" sz="1800" dirty="0">
                <a:solidFill>
                  <a:srgbClr val="FF6600"/>
                </a:solidFill>
                <a:effectLst/>
              </a:rPr>
              <a:t>avec </a:t>
            </a:r>
            <a:r>
              <a:rPr lang="fr-FR" sz="1800" dirty="0" smtClean="0">
                <a:solidFill>
                  <a:srgbClr val="FF6600"/>
                </a:solidFill>
                <a:effectLst/>
              </a:rPr>
              <a:t> l’EMS  du réseaux  </a:t>
            </a:r>
            <a:r>
              <a:rPr lang="fr-FR" sz="1800" dirty="0">
                <a:solidFill>
                  <a:srgbClr val="FF6600"/>
                </a:solidFill>
                <a:effectLst/>
              </a:rPr>
              <a:t>chaque semaine et va aller marcher plusieurs fois par semaine avec un autre patient</a:t>
            </a:r>
            <a:r>
              <a:rPr lang="fr-FR" sz="1800" dirty="0" smtClean="0">
                <a:solidFill>
                  <a:srgbClr val="FF6600"/>
                </a:solidFill>
                <a:effectLst/>
              </a:rPr>
              <a:t>.+++ est  bien motivé !</a:t>
            </a:r>
            <a:endParaRPr lang="fr-FR" sz="1800" dirty="0">
              <a:solidFill>
                <a:srgbClr val="FF6600"/>
              </a:solidFill>
              <a:effectLst/>
            </a:endParaRPr>
          </a:p>
          <a:p>
            <a:r>
              <a:rPr lang="fr-FR" sz="1800" dirty="0" smtClean="0">
                <a:effectLst/>
              </a:rPr>
              <a:t>LANTUS a mieux titrer pour obtenir des GAJ entre 0,8 et 1g / l.</a:t>
            </a:r>
          </a:p>
          <a:p>
            <a:pPr marL="0" lvl="1" indent="0">
              <a:lnSpc>
                <a:spcPct val="80000"/>
              </a:lnSpc>
              <a:buClr>
                <a:schemeClr val="hlink"/>
              </a:buClr>
              <a:buNone/>
            </a:pPr>
            <a:r>
              <a:rPr lang="fr-FR" sz="1800" dirty="0" smtClean="0">
                <a:solidFill>
                  <a:srgbClr val="FFC000"/>
                </a:solidFill>
                <a:effectLst/>
              </a:rPr>
              <a:t>      Diminuer ou arrêt DIAMICRON si hypoglycémies la journée </a:t>
            </a:r>
          </a:p>
          <a:p>
            <a:pPr lvl="1"/>
            <a:r>
              <a:rPr lang="fr-FR" sz="1800" dirty="0" smtClean="0">
                <a:solidFill>
                  <a:schemeClr val="tx1"/>
                </a:solidFill>
                <a:effectLst/>
              </a:rPr>
              <a:t>HOSPITALISATION    </a:t>
            </a:r>
            <a:r>
              <a:rPr lang="fr-FR" sz="1800" dirty="0" smtClean="0">
                <a:solidFill>
                  <a:schemeClr val="tx1"/>
                </a:solidFill>
                <a:effectLst/>
                <a:ea typeface="+mn-ea"/>
                <a:cs typeface="+mn-cs"/>
              </a:rPr>
              <a:t>DANS 3 à 6 mois si pas d’amélioration </a:t>
            </a:r>
          </a:p>
          <a:p>
            <a:pPr lvl="1"/>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203611814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58</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r>
              <a:rPr lang="fr-FR" altLang="fr-FR" dirty="0" smtClean="0">
                <a:solidFill>
                  <a:srgbClr val="FFFF00"/>
                </a:solidFill>
              </a:rPr>
              <a:t/>
            </a:r>
            <a:br>
              <a:rPr lang="fr-FR" altLang="fr-FR" dirty="0" smtClean="0">
                <a:solidFill>
                  <a:srgbClr val="FFFF00"/>
                </a:solidFill>
              </a:rPr>
            </a:br>
            <a:r>
              <a:rPr lang="fr-FR" altLang="fr-FR" dirty="0" smtClean="0">
                <a:solidFill>
                  <a:srgbClr val="FFFF00"/>
                </a:solidFill>
              </a:rPr>
              <a:t>EVOLUTION 1 </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628800"/>
            <a:ext cx="8337550" cy="4525963"/>
          </a:xfrm>
        </p:spPr>
        <p:txBody>
          <a:bodyPr/>
          <a:lstStyle/>
          <a:p>
            <a:pPr marL="342900" lvl="1" indent="-342900">
              <a:lnSpc>
                <a:spcPct val="80000"/>
              </a:lnSpc>
              <a:buClr>
                <a:schemeClr val="hlink"/>
              </a:buClr>
            </a:pPr>
            <a:r>
              <a:rPr lang="fr-FR" sz="1800" dirty="0" smtClean="0">
                <a:solidFill>
                  <a:srgbClr val="FFC000"/>
                </a:solidFill>
                <a:effectLst/>
                <a:latin typeface="+mn-lt"/>
              </a:rPr>
              <a:t>M 42  :      HbA1C  </a:t>
            </a:r>
            <a:r>
              <a:rPr lang="fr-FR" sz="1800" dirty="0" smtClean="0">
                <a:solidFill>
                  <a:srgbClr val="FFC000"/>
                </a:solidFill>
                <a:effectLst/>
              </a:rPr>
              <a:t>  5,8  </a:t>
            </a:r>
            <a:r>
              <a:rPr lang="fr-FR" sz="1800" dirty="0" smtClean="0">
                <a:solidFill>
                  <a:srgbClr val="FFC000"/>
                </a:solidFill>
                <a:effectLst/>
                <a:latin typeface="+mn-lt"/>
              </a:rPr>
              <a:t> </a:t>
            </a:r>
            <a:r>
              <a:rPr lang="fr-FR" sz="1800" dirty="0" smtClean="0">
                <a:solidFill>
                  <a:srgbClr val="FFC000"/>
                </a:solidFill>
                <a:effectLst/>
              </a:rPr>
              <a:t>%</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a:t>
            </a:r>
            <a:r>
              <a:rPr lang="fr-FR" sz="1800" u="sng" dirty="0" smtClean="0">
                <a:solidFill>
                  <a:srgbClr val="FF6600"/>
                </a:solidFill>
                <a:effectLst/>
              </a:rPr>
              <a:t>- 10 kg   </a:t>
            </a:r>
          </a:p>
          <a:p>
            <a:pPr marL="0" lvl="1" indent="0">
              <a:lnSpc>
                <a:spcPct val="80000"/>
              </a:lnSpc>
              <a:buClr>
                <a:schemeClr val="hlink"/>
              </a:buClr>
              <a:buNone/>
            </a:pPr>
            <a:r>
              <a:rPr lang="fr-FR" sz="1800" dirty="0">
                <a:solidFill>
                  <a:srgbClr val="FF6600"/>
                </a:solidFill>
                <a:effectLst/>
              </a:rPr>
              <a:t>	 </a:t>
            </a:r>
            <a:r>
              <a:rPr lang="fr-FR" sz="1800" dirty="0" smtClean="0">
                <a:solidFill>
                  <a:srgbClr val="FF6600"/>
                </a:solidFill>
                <a:effectLst/>
              </a:rPr>
              <a:t>      retraité :  a marché tous les jours  30 à 120 min pendant 3 mois</a:t>
            </a:r>
          </a:p>
          <a:p>
            <a:pPr marL="0" lvl="1" indent="0">
              <a:lnSpc>
                <a:spcPct val="80000"/>
              </a:lnSpc>
              <a:buClr>
                <a:schemeClr val="hlink"/>
              </a:buClr>
              <a:buNone/>
            </a:pPr>
            <a:r>
              <a:rPr lang="fr-FR" sz="1800" dirty="0">
                <a:solidFill>
                  <a:srgbClr val="FF6600"/>
                </a:solidFill>
                <a:effectLst/>
              </a:rPr>
              <a:t> </a:t>
            </a:r>
            <a:r>
              <a:rPr lang="fr-FR" sz="1800" dirty="0" smtClean="0">
                <a:solidFill>
                  <a:srgbClr val="FF6600"/>
                </a:solidFill>
                <a:effectLst/>
              </a:rPr>
              <a:t>	       IMC 33  </a:t>
            </a:r>
            <a:endParaRPr lang="fr-FR" sz="200" dirty="0">
              <a:solidFill>
                <a:srgbClr val="FF66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smtClean="0">
              <a:solidFill>
                <a:srgbClr val="FFC000"/>
              </a:solidFill>
              <a:effectLst/>
            </a:endParaRPr>
          </a:p>
          <a:p>
            <a:pPr marL="1200150" lvl="3" indent="-342900">
              <a:lnSpc>
                <a:spcPct val="80000"/>
              </a:lnSpc>
              <a:buClr>
                <a:schemeClr val="hlink"/>
              </a:buClr>
            </a:pPr>
            <a:endParaRPr lang="fr-FR" sz="200" dirty="0">
              <a:solidFill>
                <a:srgbClr val="FFC000"/>
              </a:solidFill>
              <a:effectLst/>
            </a:endParaRPr>
          </a:p>
          <a:p>
            <a:pPr marL="342900" lvl="1" indent="-342900">
              <a:lnSpc>
                <a:spcPct val="80000"/>
              </a:lnSpc>
              <a:buClr>
                <a:schemeClr val="hlink"/>
              </a:buClr>
            </a:pPr>
            <a:r>
              <a:rPr lang="fr-FR" sz="1800" dirty="0" smtClean="0">
                <a:solidFill>
                  <a:srgbClr val="FFC000"/>
                </a:solidFill>
                <a:effectLst/>
              </a:rPr>
              <a:t>A repris STAGID 1 / j ,  JANUVIA 1 </a:t>
            </a:r>
            <a:r>
              <a:rPr lang="fr-FR" sz="1800" dirty="0" err="1" smtClean="0">
                <a:solidFill>
                  <a:srgbClr val="FFC000"/>
                </a:solidFill>
                <a:effectLst/>
              </a:rPr>
              <a:t>cp</a:t>
            </a:r>
            <a:r>
              <a:rPr lang="fr-FR" sz="1800" dirty="0" smtClean="0">
                <a:solidFill>
                  <a:srgbClr val="FFC000"/>
                </a:solidFill>
                <a:effectLst/>
              </a:rPr>
              <a:t> / j mieux tolérés</a:t>
            </a:r>
          </a:p>
          <a:p>
            <a:pPr marL="342900" lvl="1" indent="-342900">
              <a:lnSpc>
                <a:spcPct val="80000"/>
              </a:lnSpc>
              <a:buClr>
                <a:schemeClr val="hlink"/>
              </a:buClr>
            </a:pPr>
            <a:r>
              <a:rPr lang="fr-FR" sz="1800" dirty="0" smtClean="0">
                <a:solidFill>
                  <a:srgbClr val="FFC000"/>
                </a:solidFill>
                <a:effectLst/>
              </a:rPr>
              <a:t>DIAMICRON 30    </a:t>
            </a:r>
            <a:r>
              <a:rPr lang="fr-FR" sz="1800" u="sng" dirty="0" smtClean="0">
                <a:solidFill>
                  <a:srgbClr val="FFC000"/>
                </a:solidFill>
                <a:effectLst/>
              </a:rPr>
              <a:t>1 </a:t>
            </a:r>
            <a:r>
              <a:rPr lang="fr-FR" sz="1800" u="sng" dirty="0" err="1" smtClean="0">
                <a:solidFill>
                  <a:srgbClr val="FFC000"/>
                </a:solidFill>
                <a:effectLst/>
              </a:rPr>
              <a:t>cp</a:t>
            </a:r>
            <a:r>
              <a:rPr lang="fr-FR" sz="1800" u="sng" dirty="0" smtClean="0">
                <a:solidFill>
                  <a:srgbClr val="FFC000"/>
                </a:solidFill>
                <a:effectLst/>
              </a:rPr>
              <a:t> </a:t>
            </a:r>
            <a:r>
              <a:rPr lang="fr-FR" sz="1800" dirty="0" smtClean="0">
                <a:solidFill>
                  <a:srgbClr val="FFC000"/>
                </a:solidFill>
                <a:effectLst/>
              </a:rPr>
              <a:t>selon les </a:t>
            </a:r>
            <a:r>
              <a:rPr lang="fr-FR" sz="1800" dirty="0" err="1" smtClean="0">
                <a:solidFill>
                  <a:srgbClr val="FFC000"/>
                </a:solidFill>
                <a:effectLst/>
              </a:rPr>
              <a:t>dextro</a:t>
            </a:r>
            <a:r>
              <a:rPr lang="fr-FR" sz="1800" dirty="0" smtClean="0">
                <a:solidFill>
                  <a:srgbClr val="FFC000"/>
                </a:solidFill>
                <a:effectLst/>
              </a:rPr>
              <a:t>   vs 4 </a:t>
            </a:r>
            <a:r>
              <a:rPr lang="fr-FR" sz="1800" dirty="0" err="1" smtClean="0">
                <a:solidFill>
                  <a:srgbClr val="FFC000"/>
                </a:solidFill>
                <a:effectLst/>
              </a:rPr>
              <a:t>cp</a:t>
            </a:r>
            <a:r>
              <a:rPr lang="fr-FR" sz="1800" dirty="0" smtClean="0">
                <a:solidFill>
                  <a:srgbClr val="FFC000"/>
                </a:solidFill>
                <a:effectLst/>
              </a:rPr>
              <a:t> </a:t>
            </a:r>
            <a:endParaRPr lang="fr-FR" sz="1800" dirty="0">
              <a:solidFill>
                <a:srgbClr val="FFC000"/>
              </a:solidFill>
              <a:effectLst/>
            </a:endParaRPr>
          </a:p>
          <a:p>
            <a:pPr marL="0" lvl="1" indent="0">
              <a:lnSpc>
                <a:spcPct val="80000"/>
              </a:lnSpc>
              <a:buClr>
                <a:schemeClr val="hlink"/>
              </a:buClr>
              <a:buNone/>
            </a:pPr>
            <a:r>
              <a:rPr lang="fr-FR" sz="1800" dirty="0" smtClean="0">
                <a:solidFill>
                  <a:srgbClr val="FFC000"/>
                </a:solidFill>
                <a:effectLst/>
              </a:rPr>
              <a:t>      LANTUS       26  UI  vs  30 UI  le soir  </a:t>
            </a:r>
            <a:endParaRPr lang="fr-FR" sz="1800" dirty="0">
              <a:solidFill>
                <a:srgbClr val="FFC000"/>
              </a:solidFill>
              <a:effectLst/>
            </a:endParaRPr>
          </a:p>
          <a:p>
            <a:r>
              <a:rPr lang="fr-FR" sz="1800" dirty="0">
                <a:solidFill>
                  <a:schemeClr val="tx1"/>
                </a:solidFill>
                <a:effectLst/>
              </a:rPr>
              <a:t>Cycles </a:t>
            </a:r>
            <a:r>
              <a:rPr lang="fr-FR" sz="1800" dirty="0" err="1">
                <a:solidFill>
                  <a:schemeClr val="tx1"/>
                </a:solidFill>
                <a:effectLst/>
              </a:rPr>
              <a:t>dextro</a:t>
            </a:r>
            <a:r>
              <a:rPr lang="fr-FR" sz="1800" dirty="0">
                <a:solidFill>
                  <a:schemeClr val="tx1"/>
                </a:solidFill>
                <a:effectLst/>
              </a:rPr>
              <a:t> : GAJ </a:t>
            </a:r>
            <a:r>
              <a:rPr lang="fr-FR" sz="1800" dirty="0" smtClean="0">
                <a:solidFill>
                  <a:schemeClr val="tx1"/>
                </a:solidFill>
                <a:effectLst/>
              </a:rPr>
              <a:t>0,7  </a:t>
            </a:r>
            <a:r>
              <a:rPr lang="fr-FR" sz="1800" dirty="0">
                <a:solidFill>
                  <a:schemeClr val="tx1"/>
                </a:solidFill>
                <a:effectLst/>
              </a:rPr>
              <a:t>à </a:t>
            </a:r>
            <a:r>
              <a:rPr lang="fr-FR" sz="1800" dirty="0" smtClean="0">
                <a:solidFill>
                  <a:schemeClr val="tx1"/>
                </a:solidFill>
                <a:effectLst/>
              </a:rPr>
              <a:t>0,9 g </a:t>
            </a:r>
            <a:r>
              <a:rPr lang="fr-FR" sz="1800" dirty="0">
                <a:solidFill>
                  <a:schemeClr val="tx1"/>
                </a:solidFill>
                <a:effectLst/>
              </a:rPr>
              <a:t>/ l   </a:t>
            </a:r>
            <a:endParaRPr lang="fr-FR" sz="1800" dirty="0" smtClean="0">
              <a:solidFill>
                <a:schemeClr val="tx1"/>
              </a:solidFill>
              <a:effectLst/>
            </a:endParaRPr>
          </a:p>
          <a:p>
            <a:r>
              <a:rPr lang="fr-FR" sz="1800" dirty="0" smtClean="0">
                <a:solidFill>
                  <a:schemeClr val="tx1"/>
                </a:solidFill>
                <a:effectLst/>
              </a:rPr>
              <a:t>GPP &lt; 1,60g /l </a:t>
            </a:r>
          </a:p>
          <a:p>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200818261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59</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628800"/>
            <a:ext cx="8337550" cy="4525963"/>
          </a:xfrm>
        </p:spPr>
        <p:txBody>
          <a:bodyPr/>
          <a:lstStyle/>
          <a:p>
            <a:pPr marL="0" indent="0">
              <a:buNone/>
            </a:pPr>
            <a:r>
              <a:rPr lang="fr-FR" sz="1800" u="sng" dirty="0" smtClean="0">
                <a:solidFill>
                  <a:srgbClr val="FF66CC"/>
                </a:solidFill>
                <a:effectLst/>
              </a:rPr>
              <a:t>Médecin: </a:t>
            </a:r>
            <a:r>
              <a:rPr lang="fr-FR" sz="1800" dirty="0" smtClean="0">
                <a:solidFill>
                  <a:srgbClr val="FF66CC"/>
                </a:solidFill>
                <a:effectLst/>
              </a:rPr>
              <a:t>=&gt;  BRAVO  l’HbA1C est normalisée  et grâce à la diététique  ( ce qui a permis que vous ne repreniez pas de poids ) et  surtout à l’activité physique  ( ce qui vous a permis de perdre du poids en déstockant les graisses que vous aviez stockés jadis )  vous avez perdu 10 kg !</a:t>
            </a:r>
          </a:p>
          <a:p>
            <a:pPr marL="0" indent="0">
              <a:buNone/>
            </a:pPr>
            <a:r>
              <a:rPr lang="fr-FR" sz="1800" dirty="0" smtClean="0">
                <a:solidFill>
                  <a:srgbClr val="FF66CC"/>
                </a:solidFill>
                <a:effectLst/>
                <a:latin typeface="+mn-lt"/>
                <a:ea typeface="+mn-ea"/>
                <a:cs typeface="+mn-cs"/>
              </a:rPr>
              <a:t> l’ IMC reste dans la zone de l’obésité : je vous conseille de CONTINUER à PERDRE DU POIDS progressivement mais durablement ou au moins d’essayer de ne jamais reprendre de poids  ce qui serait déjà très </a:t>
            </a:r>
            <a:r>
              <a:rPr lang="fr-FR" sz="1800" dirty="0" err="1" smtClean="0">
                <a:solidFill>
                  <a:srgbClr val="FF66CC"/>
                </a:solidFill>
                <a:effectLst/>
                <a:latin typeface="+mn-lt"/>
                <a:ea typeface="+mn-ea"/>
                <a:cs typeface="+mn-cs"/>
              </a:rPr>
              <a:t>très</a:t>
            </a:r>
            <a:r>
              <a:rPr lang="fr-FR" sz="1800" dirty="0" smtClean="0">
                <a:solidFill>
                  <a:srgbClr val="FF66CC"/>
                </a:solidFill>
                <a:effectLst/>
                <a:latin typeface="+mn-lt"/>
                <a:ea typeface="+mn-ea"/>
                <a:cs typeface="+mn-cs"/>
              </a:rPr>
              <a:t> bien.</a:t>
            </a:r>
          </a:p>
          <a:p>
            <a:pPr marL="0" indent="0">
              <a:buNone/>
            </a:pPr>
            <a:r>
              <a:rPr lang="fr-FR" sz="1800" dirty="0">
                <a:solidFill>
                  <a:srgbClr val="FF66CC"/>
                </a:solidFill>
                <a:effectLst/>
              </a:rPr>
              <a:t>P</a:t>
            </a:r>
            <a:r>
              <a:rPr lang="fr-FR" sz="1800" dirty="0" smtClean="0">
                <a:solidFill>
                  <a:srgbClr val="FF66CC"/>
                </a:solidFill>
                <a:effectLst/>
              </a:rPr>
              <a:t>ensez bien à arrêter DIAMICRON en cas d’hypoglycémie</a:t>
            </a:r>
          </a:p>
          <a:p>
            <a:pPr marL="0" indent="0">
              <a:buNone/>
            </a:pPr>
            <a:endParaRPr lang="fr-FR" sz="1800" dirty="0">
              <a:solidFill>
                <a:srgbClr val="FF6600"/>
              </a:solidFill>
              <a:effectLst/>
            </a:endParaRPr>
          </a:p>
          <a:p>
            <a:pPr marL="0" indent="0">
              <a:buNone/>
            </a:pPr>
            <a:r>
              <a:rPr lang="fr-FR" sz="1800" u="sng" dirty="0" smtClean="0">
                <a:solidFill>
                  <a:srgbClr val="FF6600"/>
                </a:solidFill>
                <a:effectLst/>
              </a:rPr>
              <a:t>Patient </a:t>
            </a:r>
            <a:r>
              <a:rPr lang="fr-FR" sz="1800" dirty="0" smtClean="0">
                <a:solidFill>
                  <a:srgbClr val="FF6600"/>
                </a:solidFill>
                <a:effectLst/>
              </a:rPr>
              <a:t>: Ah oui qu’est ce que je me sent mieux , je suis moins essoufflé  , je ronfle moins , ma pression artérielle est  descendue trop bas et mon médecin traitant à du diminuer mon traitement antihypertenseur .</a:t>
            </a:r>
          </a:p>
        </p:txBody>
      </p:sp>
    </p:spTree>
    <p:extLst>
      <p:ext uri="{BB962C8B-B14F-4D97-AF65-F5344CB8AC3E}">
        <p14:creationId xmlns:p14="http://schemas.microsoft.com/office/powerpoint/2010/main" val="41810607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Grp="1" noChangeArrowheads="1"/>
          </p:cNvSpPr>
          <p:nvPr>
            <p:ph type="sldNum" sz="quarter" idx="4294967295"/>
          </p:nvPr>
        </p:nvSpPr>
        <p:spPr>
          <a:xfrm>
            <a:off x="7099300" y="6243638"/>
            <a:ext cx="2311400" cy="457200"/>
          </a:xfrm>
          <a:prstGeom prst="rect">
            <a:avLst/>
          </a:prstGeom>
        </p:spPr>
        <p:txBody>
          <a:bodyPr/>
          <a:lstStyle/>
          <a:p>
            <a:pPr>
              <a:defRPr/>
            </a:pPr>
            <a:fld id="{4ADD8A62-D201-4BB6-9E81-FDB27788C7E3}" type="slidenum">
              <a:rPr lang="fr-FR"/>
              <a:pPr>
                <a:defRPr/>
              </a:pPr>
              <a:t>6</a:t>
            </a:fld>
            <a:endParaRPr lang="fr-FR"/>
          </a:p>
        </p:txBody>
      </p:sp>
      <p:sp>
        <p:nvSpPr>
          <p:cNvPr id="1059842" name="Rectangle 2"/>
          <p:cNvSpPr>
            <a:spLocks noGrp="1" noChangeArrowheads="1"/>
          </p:cNvSpPr>
          <p:nvPr>
            <p:ph type="ctrTitle"/>
          </p:nvPr>
        </p:nvSpPr>
        <p:spPr>
          <a:xfrm>
            <a:off x="1136650" y="1736725"/>
            <a:ext cx="7562850" cy="4572000"/>
          </a:xfrm>
        </p:spPr>
        <p:txBody>
          <a:bodyPr/>
          <a:lstStyle/>
          <a:p>
            <a:pPr eaLnBrk="1" hangingPunct="1">
              <a:defRPr/>
            </a:pPr>
            <a:endParaRPr lang="fr-FR" sz="3600" smtClean="0">
              <a:solidFill>
                <a:srgbClr val="FFCCFF"/>
              </a:solidFill>
            </a:endParaRPr>
          </a:p>
        </p:txBody>
      </p:sp>
      <p:pic>
        <p:nvPicPr>
          <p:cNvPr id="13316" name="Picture 5" descr="A26ED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4059238"/>
            <a:ext cx="8097837" cy="1114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985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60</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628800"/>
            <a:ext cx="8337550" cy="4525963"/>
          </a:xfrm>
        </p:spPr>
        <p:txBody>
          <a:bodyPr/>
          <a:lstStyle/>
          <a:p>
            <a:pPr marL="0" indent="0">
              <a:buNone/>
            </a:pPr>
            <a:endParaRPr lang="fr-FR" sz="1800" dirty="0">
              <a:solidFill>
                <a:srgbClr val="FF6600"/>
              </a:solidFill>
              <a:effectLst/>
            </a:endParaRPr>
          </a:p>
          <a:p>
            <a:pPr marL="0" indent="0">
              <a:buNone/>
            </a:pPr>
            <a:r>
              <a:rPr lang="fr-FR" sz="1800" u="sng" dirty="0" smtClean="0">
                <a:solidFill>
                  <a:srgbClr val="FF6600"/>
                </a:solidFill>
                <a:effectLst/>
              </a:rPr>
              <a:t>Patient </a:t>
            </a:r>
            <a:r>
              <a:rPr lang="fr-FR" sz="1800" dirty="0" smtClean="0">
                <a:solidFill>
                  <a:srgbClr val="FF6600"/>
                </a:solidFill>
                <a:effectLst/>
              </a:rPr>
              <a:t>: Est-ce que vous croyiez que je devrai poursuivre l’insuline toute ma vie ??</a:t>
            </a:r>
            <a:endParaRPr lang="fr-FR" sz="1800" dirty="0" smtClean="0">
              <a:effectLst/>
            </a:endParaRPr>
          </a:p>
          <a:p>
            <a:pPr marL="0" indent="0">
              <a:buNone/>
            </a:pPr>
            <a:endParaRPr lang="fr-FR" sz="1800" u="sng" dirty="0">
              <a:solidFill>
                <a:srgbClr val="FF66CC"/>
              </a:solidFill>
              <a:effectLst/>
            </a:endParaRPr>
          </a:p>
          <a:p>
            <a:pPr marL="0" indent="0">
              <a:buNone/>
            </a:pPr>
            <a:r>
              <a:rPr lang="fr-FR" sz="1800" u="sng" dirty="0" smtClean="0">
                <a:solidFill>
                  <a:srgbClr val="FF66CC"/>
                </a:solidFill>
                <a:effectLst/>
              </a:rPr>
              <a:t>Médecin:  </a:t>
            </a:r>
            <a:r>
              <a:rPr lang="fr-FR" sz="1800" dirty="0" smtClean="0">
                <a:solidFill>
                  <a:srgbClr val="FF66CC"/>
                </a:solidFill>
                <a:effectLst/>
              </a:rPr>
              <a:t>Il faut voir et surtout Persévérer .</a:t>
            </a:r>
          </a:p>
          <a:p>
            <a:pPr marL="0" indent="0">
              <a:buNone/>
            </a:pPr>
            <a:r>
              <a:rPr lang="fr-FR" sz="1800" dirty="0" smtClean="0">
                <a:solidFill>
                  <a:srgbClr val="FF66CC"/>
                </a:solidFill>
                <a:effectLst/>
              </a:rPr>
              <a:t>Actuellement en ramenant l’HbA1C &lt; 7 % vous diminuez les risques d’atteintes des petits vaisseaux  à long terme , du point de vu du diabète  c’est  le premier objectif atteint .</a:t>
            </a:r>
          </a:p>
          <a:p>
            <a:pPr marL="0" indent="0">
              <a:buNone/>
            </a:pPr>
            <a:r>
              <a:rPr lang="fr-FR" sz="1800" dirty="0" smtClean="0">
                <a:solidFill>
                  <a:srgbClr val="FF66CC"/>
                </a:solidFill>
                <a:effectLst/>
              </a:rPr>
              <a:t>Ensuite , le diabète étant une maladie  chronique et évolutive  et comme vous avez vu l’implication majeure du surpoids dans votre cas : je  vous conseille  de  poursuivre  très progressivement la perte de poids simplement en poursuivant les conseils HD au long court </a:t>
            </a:r>
          </a:p>
          <a:p>
            <a:pPr marL="0" indent="0">
              <a:buNone/>
            </a:pPr>
            <a:r>
              <a:rPr lang="fr-FR" sz="1800" dirty="0" smtClean="0">
                <a:solidFill>
                  <a:srgbClr val="FF66CC"/>
                </a:solidFill>
                <a:effectLst/>
              </a:rPr>
              <a:t>Pour ramener l’</a:t>
            </a:r>
            <a:r>
              <a:rPr lang="fr-FR" sz="1800" dirty="0">
                <a:solidFill>
                  <a:srgbClr val="FF66CC"/>
                </a:solidFill>
                <a:effectLst/>
              </a:rPr>
              <a:t> </a:t>
            </a:r>
            <a:r>
              <a:rPr lang="fr-FR" sz="1800" dirty="0" smtClean="0">
                <a:solidFill>
                  <a:srgbClr val="FF66CC"/>
                </a:solidFill>
                <a:effectLst/>
              </a:rPr>
              <a:t>IMC &lt; 30 .</a:t>
            </a:r>
          </a:p>
          <a:p>
            <a:pPr marL="0" indent="0">
              <a:buNone/>
            </a:pPr>
            <a:r>
              <a:rPr lang="fr-FR" sz="1800" dirty="0" smtClean="0">
                <a:solidFill>
                  <a:srgbClr val="FF66CC"/>
                </a:solidFill>
                <a:effectLst/>
              </a:rPr>
              <a:t>Il ne faut pas être pressé et chercher la performance , vous pouvez y arrivez  en 1 ou 2 ans . Nous  nous pourrons alors voir  s’il  sera possible de diminuer encore nettement l’insuline voire l’arrêter(?) en  poursuivant avec  STAGID et JANUVIA seuls .</a:t>
            </a:r>
          </a:p>
          <a:p>
            <a:pPr marL="0" indent="0">
              <a:buNone/>
            </a:pPr>
            <a:r>
              <a:rPr lang="fr-FR" sz="1800" dirty="0" smtClean="0">
                <a:solidFill>
                  <a:srgbClr val="FF66CC"/>
                </a:solidFill>
                <a:effectLst/>
              </a:rPr>
              <a:t>Chaque patient est  différent  , parfois il n’est pas possible d’arrêter l’insuline .</a:t>
            </a:r>
          </a:p>
          <a:p>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162836075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61</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r>
              <a:rPr lang="fr-FR" altLang="fr-FR" dirty="0" smtClean="0">
                <a:solidFill>
                  <a:srgbClr val="FFFF00"/>
                </a:solidFill>
              </a:rPr>
              <a:t/>
            </a:r>
            <a:br>
              <a:rPr lang="fr-FR" altLang="fr-FR" dirty="0" smtClean="0">
                <a:solidFill>
                  <a:srgbClr val="FFFF00"/>
                </a:solidFill>
              </a:rPr>
            </a:br>
            <a:r>
              <a:rPr lang="fr-FR" altLang="fr-FR" dirty="0" smtClean="0">
                <a:solidFill>
                  <a:srgbClr val="FFFF00"/>
                </a:solidFill>
              </a:rPr>
              <a:t>EVOLUTION 2 </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556792"/>
            <a:ext cx="8337550" cy="2232248"/>
          </a:xfrm>
        </p:spPr>
        <p:txBody>
          <a:bodyPr/>
          <a:lstStyle/>
          <a:p>
            <a:pPr marL="342900" lvl="1" indent="-342900">
              <a:lnSpc>
                <a:spcPct val="80000"/>
              </a:lnSpc>
              <a:buClr>
                <a:schemeClr val="hlink"/>
              </a:buClr>
            </a:pPr>
            <a:r>
              <a:rPr lang="fr-FR" sz="1800" dirty="0" smtClean="0">
                <a:solidFill>
                  <a:srgbClr val="FFC000"/>
                </a:solidFill>
                <a:effectLst/>
                <a:latin typeface="+mn-lt"/>
              </a:rPr>
              <a:t>15 ans plus tard </a:t>
            </a:r>
          </a:p>
          <a:p>
            <a:pPr marL="0" lvl="1" indent="0">
              <a:lnSpc>
                <a:spcPct val="80000"/>
              </a:lnSpc>
              <a:buClr>
                <a:schemeClr val="hlink"/>
              </a:buClr>
              <a:buNone/>
            </a:pPr>
            <a:r>
              <a:rPr lang="fr-FR" sz="1800" dirty="0" smtClean="0">
                <a:solidFill>
                  <a:srgbClr val="FFC000"/>
                </a:solidFill>
                <a:effectLst/>
                <a:latin typeface="+mn-lt"/>
              </a:rPr>
              <a:t>:      HbA1C  </a:t>
            </a:r>
            <a:r>
              <a:rPr lang="fr-FR" sz="1800" dirty="0" smtClean="0">
                <a:solidFill>
                  <a:srgbClr val="FFC000"/>
                </a:solidFill>
                <a:effectLst/>
              </a:rPr>
              <a:t>  </a:t>
            </a:r>
            <a:r>
              <a:rPr lang="fr-FR" sz="1800" b="1" dirty="0" smtClean="0">
                <a:solidFill>
                  <a:srgbClr val="FFC000"/>
                </a:solidFill>
                <a:effectLst/>
              </a:rPr>
              <a:t>9,5    %</a:t>
            </a:r>
          </a:p>
          <a:p>
            <a:pPr marL="0" lvl="1" indent="0">
              <a:lnSpc>
                <a:spcPct val="80000"/>
              </a:lnSpc>
              <a:buClr>
                <a:schemeClr val="hlink"/>
              </a:buClr>
              <a:buNone/>
            </a:pPr>
            <a:r>
              <a:rPr lang="fr-FR" sz="1800" dirty="0">
                <a:solidFill>
                  <a:srgbClr val="FFC000"/>
                </a:solidFill>
                <a:effectLst/>
              </a:rPr>
              <a:t>	</a:t>
            </a:r>
            <a:r>
              <a:rPr lang="fr-FR" sz="1800" dirty="0" smtClean="0">
                <a:solidFill>
                  <a:srgbClr val="FFC000"/>
                </a:solidFill>
                <a:effectLst/>
              </a:rPr>
              <a:t>       perte de poids involontaire de 6 kg </a:t>
            </a:r>
          </a:p>
          <a:p>
            <a:pPr marL="0" lvl="1" indent="0">
              <a:lnSpc>
                <a:spcPct val="80000"/>
              </a:lnSpc>
              <a:buClr>
                <a:schemeClr val="hlink"/>
              </a:buClr>
              <a:buNone/>
            </a:pPr>
            <a:endParaRPr lang="fr-FR" sz="1800" dirty="0">
              <a:solidFill>
                <a:srgbClr val="FFC000"/>
              </a:solidFill>
              <a:effectLst/>
            </a:endParaRPr>
          </a:p>
          <a:p>
            <a:pPr marL="0" lvl="1" indent="0">
              <a:lnSpc>
                <a:spcPct val="80000"/>
              </a:lnSpc>
              <a:buClr>
                <a:schemeClr val="hlink"/>
              </a:buClr>
              <a:buNone/>
            </a:pPr>
            <a:endParaRPr lang="fr-FR" sz="1800" dirty="0">
              <a:solidFill>
                <a:srgbClr val="FFC000"/>
              </a:solidFill>
              <a:effectLst/>
            </a:endParaRPr>
          </a:p>
          <a:p>
            <a:r>
              <a:rPr lang="fr-FR" sz="1800" dirty="0">
                <a:solidFill>
                  <a:schemeClr val="tx1"/>
                </a:solidFill>
                <a:effectLst/>
              </a:rPr>
              <a:t>Cycles </a:t>
            </a:r>
            <a:r>
              <a:rPr lang="fr-FR" sz="1800" dirty="0" err="1">
                <a:solidFill>
                  <a:schemeClr val="tx1"/>
                </a:solidFill>
                <a:effectLst/>
              </a:rPr>
              <a:t>dextro</a:t>
            </a:r>
            <a:r>
              <a:rPr lang="fr-FR" sz="1800" dirty="0">
                <a:solidFill>
                  <a:schemeClr val="tx1"/>
                </a:solidFill>
                <a:effectLst/>
              </a:rPr>
              <a:t> : GAJ </a:t>
            </a:r>
            <a:r>
              <a:rPr lang="fr-FR" sz="1800" dirty="0" smtClean="0">
                <a:effectLst/>
              </a:rPr>
              <a:t>1,8 </a:t>
            </a:r>
            <a:r>
              <a:rPr lang="fr-FR" sz="1800" dirty="0" smtClean="0">
                <a:solidFill>
                  <a:schemeClr val="tx1"/>
                </a:solidFill>
                <a:effectLst/>
              </a:rPr>
              <a:t>  </a:t>
            </a:r>
            <a:r>
              <a:rPr lang="fr-FR" sz="1800" dirty="0">
                <a:solidFill>
                  <a:schemeClr val="tx1"/>
                </a:solidFill>
                <a:effectLst/>
              </a:rPr>
              <a:t>à </a:t>
            </a:r>
            <a:r>
              <a:rPr lang="fr-FR" sz="1800" dirty="0">
                <a:effectLst/>
              </a:rPr>
              <a:t> </a:t>
            </a:r>
            <a:r>
              <a:rPr lang="fr-FR" sz="1800" dirty="0" smtClean="0">
                <a:effectLst/>
              </a:rPr>
              <a:t>2 </a:t>
            </a:r>
            <a:r>
              <a:rPr lang="fr-FR" sz="1800" dirty="0" smtClean="0">
                <a:solidFill>
                  <a:schemeClr val="tx1"/>
                </a:solidFill>
                <a:effectLst/>
              </a:rPr>
              <a:t>g </a:t>
            </a:r>
            <a:r>
              <a:rPr lang="fr-FR" sz="1800" dirty="0">
                <a:solidFill>
                  <a:schemeClr val="tx1"/>
                </a:solidFill>
                <a:effectLst/>
              </a:rPr>
              <a:t>/ l   </a:t>
            </a:r>
            <a:endParaRPr lang="fr-FR" sz="1800" dirty="0" smtClean="0">
              <a:solidFill>
                <a:schemeClr val="tx1"/>
              </a:solidFill>
              <a:effectLst/>
            </a:endParaRPr>
          </a:p>
          <a:p>
            <a:r>
              <a:rPr lang="fr-FR" sz="1800" dirty="0" smtClean="0">
                <a:solidFill>
                  <a:schemeClr val="tx1"/>
                </a:solidFill>
                <a:effectLst/>
              </a:rPr>
              <a:t>GPP  &gt; 2 g /l </a:t>
            </a:r>
          </a:p>
          <a:p>
            <a:endParaRPr lang="fr-FR" sz="1800" dirty="0" smtClean="0">
              <a:solidFill>
                <a:schemeClr val="tx1"/>
              </a:solidFill>
              <a:effectLst/>
              <a:latin typeface="+mn-lt"/>
              <a:ea typeface="+mn-ea"/>
              <a:cs typeface="+mn-cs"/>
            </a:endParaRPr>
          </a:p>
          <a:p>
            <a:endParaRPr lang="fr-FR" sz="1800" dirty="0">
              <a:effectLst/>
            </a:endParaRPr>
          </a:p>
          <a:p>
            <a:endParaRPr lang="fr-FR" sz="1800" dirty="0" smtClean="0">
              <a:solidFill>
                <a:schemeClr val="tx1"/>
              </a:solidFill>
              <a:effectLst/>
              <a:latin typeface="+mn-lt"/>
              <a:ea typeface="+mn-ea"/>
              <a:cs typeface="+mn-cs"/>
            </a:endParaRPr>
          </a:p>
          <a:p>
            <a:r>
              <a:rPr lang="fr-FR" sz="1800" dirty="0">
                <a:effectLst/>
              </a:rPr>
              <a:t> </a:t>
            </a:r>
            <a:r>
              <a:rPr lang="fr-FR" sz="1800" dirty="0" smtClean="0">
                <a:effectLst/>
              </a:rPr>
              <a:t>=&gt; que faire   ?  </a:t>
            </a:r>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61547230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62</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CAS</a:t>
            </a:r>
            <a:r>
              <a:rPr lang="fr-FR" altLang="fr-FR" dirty="0" smtClean="0"/>
              <a:t> </a:t>
            </a:r>
            <a:r>
              <a:rPr lang="fr-FR" altLang="fr-FR" dirty="0" smtClean="0">
                <a:solidFill>
                  <a:srgbClr val="FFFF00"/>
                </a:solidFill>
              </a:rPr>
              <a:t>CLINIQUE 1 ; Mr  </a:t>
            </a:r>
            <a:r>
              <a:rPr lang="fr-FR" altLang="fr-FR" dirty="0" err="1" smtClean="0">
                <a:solidFill>
                  <a:srgbClr val="FFFF00"/>
                </a:solidFill>
              </a:rPr>
              <a:t>Rx</a:t>
            </a:r>
            <a:r>
              <a:rPr lang="fr-FR" altLang="fr-FR" dirty="0" smtClean="0">
                <a:solidFill>
                  <a:srgbClr val="FFFF00"/>
                </a:solidFill>
              </a:rPr>
              <a:t/>
            </a:r>
            <a:br>
              <a:rPr lang="fr-FR" altLang="fr-FR" dirty="0" smtClean="0">
                <a:solidFill>
                  <a:srgbClr val="FFFF00"/>
                </a:solidFill>
              </a:rPr>
            </a:br>
            <a:r>
              <a:rPr lang="fr-FR" altLang="fr-FR" dirty="0" smtClean="0">
                <a:solidFill>
                  <a:srgbClr val="FFFF00"/>
                </a:solidFill>
              </a:rPr>
              <a:t>EVOLUTION 2 </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556792"/>
            <a:ext cx="8337550" cy="2232248"/>
          </a:xfrm>
        </p:spPr>
        <p:txBody>
          <a:bodyPr/>
          <a:lstStyle/>
          <a:p>
            <a:pPr marL="0" indent="0">
              <a:buNone/>
            </a:pPr>
            <a:endParaRPr lang="fr-FR" sz="1800" dirty="0" smtClean="0">
              <a:solidFill>
                <a:schemeClr val="tx1"/>
              </a:solidFill>
              <a:effectLst/>
              <a:latin typeface="+mn-lt"/>
              <a:ea typeface="+mn-ea"/>
              <a:cs typeface="+mn-cs"/>
            </a:endParaRPr>
          </a:p>
          <a:p>
            <a:r>
              <a:rPr lang="fr-FR" sz="1800" dirty="0">
                <a:effectLst/>
              </a:rPr>
              <a:t> </a:t>
            </a:r>
            <a:r>
              <a:rPr lang="fr-FR" sz="1800" dirty="0" smtClean="0">
                <a:effectLst/>
              </a:rPr>
              <a:t>=&gt; que faire   ?  </a:t>
            </a:r>
          </a:p>
          <a:p>
            <a:endParaRPr lang="fr-FR" sz="1800" dirty="0">
              <a:solidFill>
                <a:schemeClr val="tx1"/>
              </a:solidFill>
              <a:effectLst/>
              <a:latin typeface="+mn-lt"/>
              <a:ea typeface="+mn-ea"/>
              <a:cs typeface="+mn-cs"/>
            </a:endParaRPr>
          </a:p>
          <a:p>
            <a:pPr marL="0" indent="0">
              <a:buNone/>
            </a:pPr>
            <a:endParaRPr lang="fr-FR" sz="1800" dirty="0" smtClean="0">
              <a:effectLst/>
            </a:endParaRPr>
          </a:p>
          <a:p>
            <a:pPr marL="0" indent="0">
              <a:buNone/>
            </a:pPr>
            <a:endParaRPr lang="fr-FR" sz="1800" dirty="0">
              <a:effectLst/>
            </a:endParaRPr>
          </a:p>
          <a:p>
            <a:pPr marL="0" indent="0">
              <a:buNone/>
            </a:pPr>
            <a:r>
              <a:rPr lang="fr-FR" sz="2000" b="1" dirty="0" smtClean="0">
                <a:solidFill>
                  <a:srgbClr val="FF66CC"/>
                </a:solidFill>
                <a:effectLst/>
              </a:rPr>
              <a:t>Vérifier l’intégrité du PANCREAS et du foie   ++++ </a:t>
            </a:r>
          </a:p>
          <a:p>
            <a:pPr marL="0" indent="0">
              <a:buNone/>
            </a:pPr>
            <a:endParaRPr lang="fr-FR" sz="2000" b="1" dirty="0">
              <a:solidFill>
                <a:srgbClr val="FF66CC"/>
              </a:solidFill>
              <a:effectLst/>
            </a:endParaRPr>
          </a:p>
          <a:p>
            <a:pPr marL="0" indent="0">
              <a:buNone/>
            </a:pPr>
            <a:r>
              <a:rPr lang="fr-FR" sz="2000" b="1" dirty="0" smtClean="0">
                <a:solidFill>
                  <a:srgbClr val="FF66CC"/>
                </a:solidFill>
                <a:effectLst/>
              </a:rPr>
              <a:t>=&gt; associer des injections d’insuline prandiales  puis bien réadapter la dose d’insuline basale .</a:t>
            </a:r>
          </a:p>
          <a:p>
            <a:pPr marL="0" indent="0">
              <a:buNone/>
            </a:pPr>
            <a:endParaRPr lang="fr-FR" sz="1800" dirty="0" smtClean="0">
              <a:solidFill>
                <a:schemeClr val="tx1"/>
              </a:solidFill>
              <a:effectLst/>
              <a:latin typeface="+mn-lt"/>
              <a:ea typeface="+mn-ea"/>
              <a:cs typeface="+mn-cs"/>
            </a:endParaRPr>
          </a:p>
          <a:p>
            <a:pPr>
              <a:lnSpc>
                <a:spcPct val="80000"/>
              </a:lnSpc>
            </a:pPr>
            <a:endParaRPr lang="fr-FR" altLang="fr-FR" sz="1800" dirty="0" smtClean="0">
              <a:solidFill>
                <a:schemeClr val="accent4"/>
              </a:solidFill>
            </a:endParaRPr>
          </a:p>
        </p:txBody>
      </p:sp>
    </p:spTree>
    <p:extLst>
      <p:ext uri="{BB962C8B-B14F-4D97-AF65-F5344CB8AC3E}">
        <p14:creationId xmlns:p14="http://schemas.microsoft.com/office/powerpoint/2010/main" val="403971434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63</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409130308"/>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09884" y="2204864"/>
            <a:ext cx="9183067" cy="3672408"/>
            <a:chOff x="392733" y="2204864"/>
            <a:chExt cx="9183067" cy="3672408"/>
          </a:xfrm>
        </p:grpSpPr>
        <p:sp>
          <p:nvSpPr>
            <p:cNvPr id="7" name="Rectangle 6"/>
            <p:cNvSpPr/>
            <p:nvPr/>
          </p:nvSpPr>
          <p:spPr bwMode="auto">
            <a:xfrm>
              <a:off x="1352600" y="2204864"/>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2708920"/>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1487750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64</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409130308"/>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15338" y="2708920"/>
            <a:ext cx="9183067" cy="3672408"/>
            <a:chOff x="392733" y="2204864"/>
            <a:chExt cx="9183067" cy="3672408"/>
          </a:xfrm>
        </p:grpSpPr>
        <p:sp>
          <p:nvSpPr>
            <p:cNvPr id="7" name="Rectangle 6"/>
            <p:cNvSpPr/>
            <p:nvPr/>
          </p:nvSpPr>
          <p:spPr bwMode="auto">
            <a:xfrm>
              <a:off x="1352600" y="2204864"/>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2708920"/>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14877508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65</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900138329"/>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09884" y="3284984"/>
            <a:ext cx="9183067" cy="3672408"/>
            <a:chOff x="392733" y="2204864"/>
            <a:chExt cx="9183067" cy="3672408"/>
          </a:xfrm>
        </p:grpSpPr>
        <p:sp>
          <p:nvSpPr>
            <p:cNvPr id="7" name="Rectangle 6"/>
            <p:cNvSpPr/>
            <p:nvPr/>
          </p:nvSpPr>
          <p:spPr bwMode="auto">
            <a:xfrm>
              <a:off x="1352600" y="2204864"/>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2708920"/>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22720324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66</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900138329"/>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09884" y="3789040"/>
            <a:ext cx="9183067" cy="3672408"/>
            <a:chOff x="392733" y="2708920"/>
            <a:chExt cx="9183067" cy="3672408"/>
          </a:xfrm>
        </p:grpSpPr>
        <p:sp>
          <p:nvSpPr>
            <p:cNvPr id="7" name="Rectangle 6"/>
            <p:cNvSpPr/>
            <p:nvPr/>
          </p:nvSpPr>
          <p:spPr bwMode="auto">
            <a:xfrm>
              <a:off x="1352600" y="2708920"/>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3212976"/>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22720324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67</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900138329"/>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e 5"/>
          <p:cNvGrpSpPr/>
          <p:nvPr/>
        </p:nvGrpSpPr>
        <p:grpSpPr>
          <a:xfrm>
            <a:off x="409884" y="4293096"/>
            <a:ext cx="9183067" cy="3672408"/>
            <a:chOff x="392733" y="3212976"/>
            <a:chExt cx="9183067" cy="3672408"/>
          </a:xfrm>
        </p:grpSpPr>
        <p:sp>
          <p:nvSpPr>
            <p:cNvPr id="7" name="Rectangle 6"/>
            <p:cNvSpPr/>
            <p:nvPr/>
          </p:nvSpPr>
          <p:spPr bwMode="auto">
            <a:xfrm>
              <a:off x="1352600" y="3212976"/>
              <a:ext cx="8223200" cy="3672408"/>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392733" y="3717032"/>
              <a:ext cx="8151192" cy="3168352"/>
            </a:xfrm>
            <a:prstGeom prst="rect">
              <a:avLst/>
            </a:prstGeom>
            <a:solidFill>
              <a:schemeClr val="tx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2272032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 name="Espace réservé du numéro de diapositive 2"/>
          <p:cNvSpPr>
            <a:spLocks noGrp="1"/>
          </p:cNvSpPr>
          <p:nvPr>
            <p:ph type="sldNum" sz="quarter" idx="11"/>
          </p:nvPr>
        </p:nvSpPr>
        <p:spPr/>
        <p:txBody>
          <a:bodyPr/>
          <a:lstStyle/>
          <a:p>
            <a:fld id="{1306A6C7-DFF6-49E4-9EBE-7CD65C586E3C}" type="slidenum">
              <a:rPr lang="fr-FR" altLang="fr-FR"/>
              <a:pPr/>
              <a:t>68</a:t>
            </a:fld>
            <a:endParaRPr lang="fr-FR" altLang="fr-FR"/>
          </a:p>
        </p:txBody>
      </p:sp>
      <p:sp>
        <p:nvSpPr>
          <p:cNvPr id="89497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94979" name="Text Box 3"/>
          <p:cNvSpPr txBox="1">
            <a:spLocks noChangeArrowheads="1"/>
          </p:cNvSpPr>
          <p:nvPr/>
        </p:nvSpPr>
        <p:spPr bwMode="auto">
          <a:xfrm>
            <a:off x="660400" y="76200"/>
            <a:ext cx="89154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400" b="1">
                <a:solidFill>
                  <a:srgbClr val="CC0000"/>
                </a:solidFill>
                <a:latin typeface="Arial" charset="0"/>
                <a:cs typeface="Arial" charset="0"/>
              </a:rPr>
              <a:t>ADAPTATION DES DOSES D’INSULINE </a:t>
            </a:r>
            <a:r>
              <a:rPr lang="fr-FR" altLang="fr-FR" sz="1000" b="1">
                <a:solidFill>
                  <a:srgbClr val="FF99FF"/>
                </a:solidFill>
                <a:latin typeface="Arial" charset="0"/>
                <a:cs typeface="Arial" charset="0"/>
              </a:rPr>
              <a:t>    </a:t>
            </a:r>
          </a:p>
        </p:txBody>
      </p:sp>
      <p:graphicFrame>
        <p:nvGraphicFramePr>
          <p:cNvPr id="895009" name="Group 33"/>
          <p:cNvGraphicFramePr>
            <a:graphicFrameLocks noGrp="1"/>
          </p:cNvGraphicFramePr>
          <p:nvPr>
            <p:extLst>
              <p:ext uri="{D42A27DB-BD31-4B8C-83A1-F6EECF244321}">
                <p14:modId xmlns:p14="http://schemas.microsoft.com/office/powerpoint/2010/main" val="1144526419"/>
              </p:ext>
            </p:extLst>
          </p:nvPr>
        </p:nvGraphicFramePr>
        <p:xfrm>
          <a:off x="405954" y="764704"/>
          <a:ext cx="9169846" cy="4047744"/>
        </p:xfrm>
        <a:graphic>
          <a:graphicData uri="http://schemas.openxmlformats.org/drawingml/2006/table">
            <a:tbl>
              <a:tblPr/>
              <a:tblGrid>
                <a:gridCol w="982483"/>
                <a:gridCol w="982483"/>
                <a:gridCol w="654990"/>
                <a:gridCol w="764155"/>
                <a:gridCol w="1091648"/>
                <a:gridCol w="873318"/>
                <a:gridCol w="764155"/>
                <a:gridCol w="982483"/>
                <a:gridCol w="873318"/>
                <a:gridCol w="1200813"/>
              </a:tblGrid>
              <a:tr h="5064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GAJ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GPP</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RAPIDE</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midi</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av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accent2"/>
                          </a:solidFill>
                          <a:effectLst>
                            <a:outerShdw blurRad="38100" dist="38100" dir="2700000" algn="tl">
                              <a:srgbClr val="000000"/>
                            </a:outerShdw>
                          </a:effectLst>
                          <a:latin typeface="Garamond" pitchFamily="18" charset="0"/>
                        </a:rPr>
                        <a:t>RAPIDE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G  ap repas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soir</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DOSE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LENTE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endParaRP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0,7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1,2</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2,40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2,00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1, 8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1,90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2,80</a:t>
                      </a:r>
                      <a:endParaRPr kumimoji="0" lang="fr-FR" altLang="fr-FR"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20UI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1,7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rPr>
                        <a:t>1,8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alpha val="43137"/>
                              </a:srgbClr>
                            </a:outerShdw>
                          </a:effectLst>
                          <a:latin typeface="Garamond" pitchFamily="18" charset="0"/>
                        </a:rPr>
                        <a:t>18 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0,9 </a:t>
                      </a:r>
                      <a:r>
                        <a:rPr kumimoji="0" lang="fr-FR" altLang="fr-FR" sz="12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1,80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 </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1,5 </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 </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sng"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2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1,0</a:t>
                      </a:r>
                      <a:r>
                        <a:rPr kumimoji="0" lang="fr-FR" altLang="fr-FR" sz="12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8UI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1,80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1,60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fr-FR" altLang="fr-FR" sz="2800" b="1" i="0" u="none" strike="noStrike" cap="none" normalizeH="0" baseline="0" dirty="0" smtClean="0">
                          <a:ln>
                            <a:noFill/>
                          </a:ln>
                          <a:solidFill>
                            <a:schemeClr val="accent2"/>
                          </a:solidFill>
                          <a:effectLst>
                            <a:outerShdw blurRad="38100" dist="38100" dir="2700000" algn="tl">
                              <a:srgbClr val="000000"/>
                            </a:outerShdw>
                          </a:effectLst>
                          <a:latin typeface="Garamond" pitchFamily="18" charset="0"/>
                        </a:rPr>
                        <a:t>4 UI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smtClean="0">
                          <a:ln>
                            <a:noFill/>
                          </a:ln>
                          <a:solidFill>
                            <a:srgbClr val="FF6600"/>
                          </a:solidFill>
                          <a:effectLst>
                            <a:outerShdw blurRad="38100" dist="38100" dir="2700000" algn="tl">
                              <a:srgbClr val="000000"/>
                            </a:outerShdw>
                          </a:effectLst>
                          <a:latin typeface="Garamond" pitchFamily="18" charset="0"/>
                        </a:rPr>
                        <a:t>1,70</a:t>
                      </a: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12UI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1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1,5</a:t>
                      </a:r>
                      <a:endParaRPr kumimoji="0" lang="fr-FR" altLang="fr-FR"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altLang="fr-FR" sz="24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16UI</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76605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69</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ORDONNANCE TYPE</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340768"/>
            <a:ext cx="8337550" cy="4525963"/>
          </a:xfrm>
        </p:spPr>
        <p:txBody>
          <a:bodyPr/>
          <a:lstStyle/>
          <a:p>
            <a:pPr marL="0" indent="0">
              <a:buNone/>
            </a:pPr>
            <a:endParaRPr lang="fr-FR" sz="1800" dirty="0">
              <a:solidFill>
                <a:srgbClr val="FF6600"/>
              </a:solidFill>
              <a:effectLst/>
            </a:endParaRPr>
          </a:p>
          <a:p>
            <a:r>
              <a:rPr lang="fr-FR" sz="1000" dirty="0">
                <a:solidFill>
                  <a:srgbClr val="FF6600"/>
                </a:solidFill>
                <a:effectLst/>
                <a:latin typeface="+mn-lt"/>
                <a:ea typeface="+mn-ea"/>
                <a:cs typeface="+mn-cs"/>
              </a:rPr>
              <a:t>OBJECTIFS </a:t>
            </a:r>
            <a:r>
              <a:rPr lang="fr-FR" sz="1000" dirty="0" smtClean="0">
                <a:solidFill>
                  <a:srgbClr val="FF6600"/>
                </a:solidFill>
                <a:effectLst/>
                <a:latin typeface="+mn-lt"/>
                <a:ea typeface="+mn-ea"/>
                <a:cs typeface="+mn-cs"/>
              </a:rPr>
              <a:t>GLYCEMIQUES:		GLYCEMIE </a:t>
            </a:r>
            <a:r>
              <a:rPr lang="fr-FR" sz="1000" dirty="0">
                <a:solidFill>
                  <a:srgbClr val="FF6600"/>
                </a:solidFill>
                <a:effectLst/>
                <a:latin typeface="+mn-lt"/>
                <a:ea typeface="+mn-ea"/>
                <a:cs typeface="+mn-cs"/>
              </a:rPr>
              <a:t>A JEUN   : </a:t>
            </a:r>
            <a:r>
              <a:rPr lang="fr-FR" sz="1000" u="sng" dirty="0">
                <a:solidFill>
                  <a:srgbClr val="FF6600"/>
                </a:solidFill>
                <a:effectLst/>
                <a:latin typeface="+mn-lt"/>
                <a:ea typeface="+mn-ea"/>
                <a:cs typeface="+mn-cs"/>
              </a:rPr>
              <a:t>0,8   à   1,2 g/l</a:t>
            </a:r>
            <a:endParaRPr lang="fr-FR" sz="1000" dirty="0">
              <a:solidFill>
                <a:srgbClr val="FF6600"/>
              </a:solidFill>
              <a:effectLst/>
              <a:latin typeface="+mn-lt"/>
              <a:ea typeface="+mn-ea"/>
              <a:cs typeface="+mn-cs"/>
            </a:endParaRPr>
          </a:p>
          <a:p>
            <a:r>
              <a:rPr lang="fr-FR" sz="1000" dirty="0">
                <a:solidFill>
                  <a:srgbClr val="FF6600"/>
                </a:solidFill>
                <a:effectLst/>
                <a:latin typeface="+mn-lt"/>
                <a:ea typeface="+mn-ea"/>
                <a:cs typeface="+mn-cs"/>
              </a:rPr>
              <a:t>	</a:t>
            </a:r>
            <a:r>
              <a:rPr lang="fr-FR" sz="1000" dirty="0" smtClean="0">
                <a:solidFill>
                  <a:srgbClr val="FF6600"/>
                </a:solidFill>
                <a:effectLst/>
                <a:latin typeface="+mn-lt"/>
                <a:ea typeface="+mn-ea"/>
                <a:cs typeface="+mn-cs"/>
              </a:rPr>
              <a:t>			GLYCEMIE </a:t>
            </a:r>
            <a:r>
              <a:rPr lang="fr-FR" sz="1000" dirty="0">
                <a:solidFill>
                  <a:srgbClr val="FF6600"/>
                </a:solidFill>
                <a:effectLst/>
                <a:latin typeface="+mn-lt"/>
                <a:ea typeface="+mn-ea"/>
                <a:cs typeface="+mn-cs"/>
              </a:rPr>
              <a:t>1h30 A 2h après les repas de  </a:t>
            </a:r>
            <a:r>
              <a:rPr lang="fr-FR" sz="1000" u="sng" dirty="0">
                <a:solidFill>
                  <a:srgbClr val="FF6600"/>
                </a:solidFill>
                <a:effectLst/>
                <a:latin typeface="+mn-lt"/>
                <a:ea typeface="+mn-ea"/>
                <a:cs typeface="+mn-cs"/>
              </a:rPr>
              <a:t>1,2   à    1,6 g/l</a:t>
            </a:r>
            <a:endParaRPr lang="fr-FR" sz="1000" dirty="0">
              <a:solidFill>
                <a:srgbClr val="FF6600"/>
              </a:solidFill>
              <a:effectLst/>
              <a:latin typeface="+mn-lt"/>
              <a:ea typeface="+mn-ea"/>
              <a:cs typeface="+mn-cs"/>
            </a:endParaRPr>
          </a:p>
          <a:p>
            <a:r>
              <a:rPr lang="fr-FR" sz="1000" dirty="0">
                <a:solidFill>
                  <a:srgbClr val="FF6600"/>
                </a:solidFill>
                <a:effectLst/>
                <a:latin typeface="+mn-lt"/>
                <a:ea typeface="+mn-ea"/>
                <a:cs typeface="+mn-cs"/>
              </a:rPr>
              <a:t>	</a:t>
            </a:r>
            <a:r>
              <a:rPr lang="fr-FR" sz="1000" dirty="0" smtClean="0">
                <a:solidFill>
                  <a:srgbClr val="FF6600"/>
                </a:solidFill>
                <a:effectLst/>
                <a:latin typeface="+mn-lt"/>
                <a:ea typeface="+mn-ea"/>
                <a:cs typeface="+mn-cs"/>
              </a:rPr>
              <a:t>			HbA1C    </a:t>
            </a:r>
            <a:r>
              <a:rPr lang="fr-FR" sz="1000" dirty="0">
                <a:solidFill>
                  <a:srgbClr val="FF6600"/>
                </a:solidFill>
                <a:effectLst/>
                <a:latin typeface="+mn-lt"/>
                <a:ea typeface="+mn-ea"/>
                <a:cs typeface="+mn-cs"/>
              </a:rPr>
              <a:t>7  %  / 3 mois   </a:t>
            </a:r>
          </a:p>
          <a:p>
            <a:pPr marL="0" indent="0">
              <a:buNone/>
            </a:pPr>
            <a:endParaRPr lang="fr-FR" sz="1000" dirty="0">
              <a:solidFill>
                <a:schemeClr val="tx1"/>
              </a:solidFill>
              <a:effectLst/>
              <a:latin typeface="+mn-lt"/>
              <a:ea typeface="+mn-ea"/>
              <a:cs typeface="+mn-cs"/>
            </a:endParaRPr>
          </a:p>
          <a:p>
            <a:r>
              <a:rPr lang="fr-FR" sz="1000" u="sng" dirty="0">
                <a:solidFill>
                  <a:schemeClr val="tx1"/>
                </a:solidFill>
                <a:effectLst/>
                <a:latin typeface="+mn-lt"/>
                <a:ea typeface="+mn-ea"/>
                <a:cs typeface="+mn-cs"/>
              </a:rPr>
              <a:t>LANTUS     </a:t>
            </a:r>
            <a:r>
              <a:rPr lang="fr-FR" sz="1000" u="sng" dirty="0" err="1">
                <a:solidFill>
                  <a:schemeClr val="tx1"/>
                </a:solidFill>
                <a:effectLst/>
                <a:latin typeface="+mn-lt"/>
                <a:ea typeface="+mn-ea"/>
                <a:cs typeface="+mn-cs"/>
              </a:rPr>
              <a:t>solostar</a:t>
            </a:r>
            <a:r>
              <a:rPr lang="fr-FR" sz="1000" u="sng" dirty="0">
                <a:solidFill>
                  <a:schemeClr val="tx1"/>
                </a:solidFill>
                <a:effectLst/>
                <a:latin typeface="+mn-lt"/>
                <a:ea typeface="+mn-ea"/>
                <a:cs typeface="+mn-cs"/>
              </a:rPr>
              <a:t>       stylo  jetable   </a:t>
            </a:r>
            <a:r>
              <a:rPr lang="fr-FR" sz="1000" u="sng" dirty="0" smtClean="0">
                <a:solidFill>
                  <a:schemeClr val="tx1"/>
                </a:solidFill>
                <a:effectLst/>
                <a:latin typeface="+mn-lt"/>
                <a:ea typeface="+mn-ea"/>
                <a:cs typeface="+mn-cs"/>
              </a:rPr>
              <a:t> en débutant par     (6 UI )   </a:t>
            </a:r>
            <a:r>
              <a:rPr lang="fr-FR" sz="1000" u="sng" dirty="0">
                <a:solidFill>
                  <a:schemeClr val="tx1"/>
                </a:solidFill>
                <a:effectLst/>
                <a:latin typeface="+mn-lt"/>
                <a:ea typeface="+mn-ea"/>
                <a:cs typeface="+mn-cs"/>
              </a:rPr>
              <a:t>le soir </a:t>
            </a:r>
            <a:r>
              <a:rPr lang="fr-FR" sz="1000" u="sng" dirty="0" smtClean="0">
                <a:solidFill>
                  <a:schemeClr val="tx1"/>
                </a:solidFill>
                <a:effectLst/>
                <a:latin typeface="+mn-lt"/>
                <a:ea typeface="+mn-ea"/>
                <a:cs typeface="+mn-cs"/>
              </a:rPr>
              <a:t>           </a:t>
            </a:r>
          </a:p>
          <a:p>
            <a:r>
              <a:rPr lang="fr-FR" sz="1000" dirty="0" smtClean="0">
                <a:solidFill>
                  <a:schemeClr val="tx1"/>
                </a:solidFill>
                <a:effectLst/>
                <a:latin typeface="+mn-lt"/>
                <a:ea typeface="+mn-ea"/>
                <a:cs typeface="+mn-cs"/>
              </a:rPr>
              <a:t>ADAPTATION </a:t>
            </a:r>
            <a:r>
              <a:rPr lang="fr-FR" sz="1000" dirty="0">
                <a:solidFill>
                  <a:schemeClr val="tx1"/>
                </a:solidFill>
                <a:effectLst/>
                <a:latin typeface="+mn-lt"/>
                <a:ea typeface="+mn-ea"/>
                <a:cs typeface="+mn-cs"/>
              </a:rPr>
              <a:t>DE LA DOSE D'INSULINE LENTE:</a:t>
            </a:r>
          </a:p>
          <a:p>
            <a:r>
              <a:rPr lang="fr-FR" sz="1000" dirty="0">
                <a:solidFill>
                  <a:schemeClr val="tx1"/>
                </a:solidFill>
                <a:effectLst/>
                <a:latin typeface="+mn-lt"/>
                <a:ea typeface="+mn-ea"/>
                <a:cs typeface="+mn-cs"/>
              </a:rPr>
              <a:t>Si la glycémie du matin est supérieure à l'objectif  deux jours de suite, </a:t>
            </a:r>
          </a:p>
          <a:p>
            <a:r>
              <a:rPr lang="fr-FR" sz="1000" dirty="0">
                <a:solidFill>
                  <a:schemeClr val="tx1"/>
                </a:solidFill>
                <a:effectLst/>
                <a:latin typeface="+mn-lt"/>
                <a:ea typeface="+mn-ea"/>
                <a:cs typeface="+mn-cs"/>
              </a:rPr>
              <a:t>il faut augmenter la dose du soir de 1 à  2  UI  après s'être assuré de l'absence d'hypoglycémie nocturne</a:t>
            </a:r>
            <a:r>
              <a:rPr lang="fr-FR" sz="1000" dirty="0" smtClean="0">
                <a:solidFill>
                  <a:schemeClr val="tx1"/>
                </a:solidFill>
                <a:effectLst/>
                <a:latin typeface="+mn-lt"/>
                <a:ea typeface="+mn-ea"/>
                <a:cs typeface="+mn-cs"/>
              </a:rPr>
              <a:t>.</a:t>
            </a:r>
            <a:r>
              <a:rPr lang="fr-FR" sz="1000" u="sng" dirty="0" smtClean="0">
                <a:solidFill>
                  <a:schemeClr val="tx1"/>
                </a:solidFill>
                <a:effectLst/>
                <a:latin typeface="+mn-lt"/>
                <a:ea typeface="+mn-ea"/>
                <a:cs typeface="+mn-cs"/>
              </a:rPr>
              <a:t> ( sans dépasser 20 UI )</a:t>
            </a:r>
          </a:p>
          <a:p>
            <a:pPr marL="0" indent="0">
              <a:buNone/>
            </a:pPr>
            <a:endParaRPr lang="fr-FR" sz="1000" dirty="0">
              <a:solidFill>
                <a:schemeClr val="tx1"/>
              </a:solidFill>
              <a:effectLst/>
              <a:latin typeface="+mn-lt"/>
              <a:ea typeface="+mn-ea"/>
              <a:cs typeface="+mn-cs"/>
            </a:endParaRPr>
          </a:p>
          <a:p>
            <a:r>
              <a:rPr lang="fr-FR" sz="1000" dirty="0">
                <a:solidFill>
                  <a:schemeClr val="tx1"/>
                </a:solidFill>
                <a:effectLst/>
                <a:latin typeface="+mn-lt"/>
                <a:ea typeface="+mn-ea"/>
                <a:cs typeface="+mn-cs"/>
              </a:rPr>
              <a:t>Si la glycémie du matin est inférieure à l'objectif   une seule fois ou si vous avez présenté une hypoglycémie nocturne, </a:t>
            </a:r>
          </a:p>
          <a:p>
            <a:r>
              <a:rPr lang="fr-FR" sz="1000" dirty="0">
                <a:solidFill>
                  <a:schemeClr val="tx1"/>
                </a:solidFill>
                <a:effectLst/>
                <a:latin typeface="+mn-lt"/>
                <a:ea typeface="+mn-ea"/>
                <a:cs typeface="+mn-cs"/>
              </a:rPr>
              <a:t>il faut diminuer la dose du soir de 1à 2 UI </a:t>
            </a:r>
            <a:r>
              <a:rPr lang="fr-FR" sz="1000" dirty="0" smtClean="0">
                <a:solidFill>
                  <a:schemeClr val="tx1"/>
                </a:solidFill>
                <a:effectLst/>
                <a:latin typeface="+mn-lt"/>
                <a:ea typeface="+mn-ea"/>
                <a:cs typeface="+mn-cs"/>
              </a:rPr>
              <a:t>.</a:t>
            </a:r>
            <a:endParaRPr lang="fr-FR" sz="1000" dirty="0">
              <a:solidFill>
                <a:schemeClr val="tx1"/>
              </a:solidFill>
              <a:effectLst/>
              <a:latin typeface="+mn-lt"/>
              <a:ea typeface="+mn-ea"/>
              <a:cs typeface="+mn-cs"/>
            </a:endParaRPr>
          </a:p>
          <a:p>
            <a:r>
              <a:rPr lang="fr-FR" sz="1000" dirty="0">
                <a:solidFill>
                  <a:schemeClr val="tx1"/>
                </a:solidFill>
                <a:effectLst/>
                <a:latin typeface="+mn-lt"/>
                <a:ea typeface="+mn-ea"/>
                <a:cs typeface="+mn-cs"/>
              </a:rPr>
              <a:t> </a:t>
            </a:r>
          </a:p>
          <a:p>
            <a:r>
              <a:rPr lang="fr-FR" sz="1000" u="sng" dirty="0">
                <a:solidFill>
                  <a:schemeClr val="tx1"/>
                </a:solidFill>
                <a:effectLst/>
                <a:latin typeface="+mn-lt"/>
                <a:ea typeface="+mn-ea"/>
                <a:cs typeface="+mn-cs"/>
              </a:rPr>
              <a:t>APIDRA     </a:t>
            </a:r>
            <a:r>
              <a:rPr lang="fr-FR" sz="1000" u="sng" dirty="0" err="1">
                <a:solidFill>
                  <a:schemeClr val="tx1"/>
                </a:solidFill>
                <a:effectLst/>
                <a:latin typeface="+mn-lt"/>
                <a:ea typeface="+mn-ea"/>
                <a:cs typeface="+mn-cs"/>
              </a:rPr>
              <a:t>solostar</a:t>
            </a:r>
            <a:r>
              <a:rPr lang="fr-FR" sz="1000" u="sng" dirty="0">
                <a:solidFill>
                  <a:schemeClr val="tx1"/>
                </a:solidFill>
                <a:effectLst/>
                <a:latin typeface="+mn-lt"/>
                <a:ea typeface="+mn-ea"/>
                <a:cs typeface="+mn-cs"/>
              </a:rPr>
              <a:t>       stylo  jetable </a:t>
            </a:r>
            <a:r>
              <a:rPr lang="fr-FR" sz="1000" u="sng" dirty="0" smtClean="0">
                <a:solidFill>
                  <a:schemeClr val="tx1"/>
                </a:solidFill>
                <a:effectLst/>
                <a:latin typeface="+mn-lt"/>
                <a:ea typeface="+mn-ea"/>
                <a:cs typeface="+mn-cs"/>
              </a:rPr>
              <a:t>en débutant par     4 </a:t>
            </a:r>
            <a:r>
              <a:rPr lang="fr-FR" sz="1000" u="sng" dirty="0">
                <a:solidFill>
                  <a:schemeClr val="tx1"/>
                </a:solidFill>
                <a:effectLst/>
                <a:latin typeface="+mn-lt"/>
                <a:ea typeface="+mn-ea"/>
                <a:cs typeface="+mn-cs"/>
              </a:rPr>
              <a:t>UI matin  midi et soir  </a:t>
            </a:r>
          </a:p>
          <a:p>
            <a:r>
              <a:rPr lang="fr-FR" sz="1000" dirty="0">
                <a:solidFill>
                  <a:schemeClr val="tx1"/>
                </a:solidFill>
                <a:effectLst/>
                <a:latin typeface="+mn-lt"/>
                <a:ea typeface="+mn-ea"/>
                <a:cs typeface="+mn-cs"/>
              </a:rPr>
              <a:t>ADAPTATION DES DOSES D'INSULINE ULTRARAPIDE A CHAQUE REPAS</a:t>
            </a:r>
          </a:p>
          <a:p>
            <a:r>
              <a:rPr lang="fr-FR" sz="1000" dirty="0">
                <a:solidFill>
                  <a:schemeClr val="tx1"/>
                </a:solidFill>
                <a:effectLst/>
                <a:latin typeface="+mn-lt"/>
                <a:ea typeface="+mn-ea"/>
                <a:cs typeface="+mn-cs"/>
              </a:rPr>
              <a:t>Si la glycémie 1h30 A 2h après le repas  est supérieure à l'objectif,</a:t>
            </a:r>
          </a:p>
          <a:p>
            <a:r>
              <a:rPr lang="fr-FR" sz="1000" dirty="0">
                <a:solidFill>
                  <a:schemeClr val="tx1"/>
                </a:solidFill>
                <a:effectLst/>
                <a:latin typeface="+mn-lt"/>
                <a:ea typeface="+mn-ea"/>
                <a:cs typeface="+mn-cs"/>
              </a:rPr>
              <a:t> le lendemain augmenter la dose d'insuline ultrarapide de 1 UI pour ce repas.</a:t>
            </a:r>
          </a:p>
          <a:p>
            <a:r>
              <a:rPr lang="fr-FR" sz="1000" dirty="0">
                <a:solidFill>
                  <a:schemeClr val="tx1"/>
                </a:solidFill>
                <a:effectLst/>
                <a:latin typeface="+mn-lt"/>
                <a:ea typeface="+mn-ea"/>
                <a:cs typeface="+mn-cs"/>
              </a:rPr>
              <a:t> </a:t>
            </a:r>
          </a:p>
          <a:p>
            <a:r>
              <a:rPr lang="fr-FR" sz="1000" dirty="0">
                <a:solidFill>
                  <a:schemeClr val="tx1"/>
                </a:solidFill>
                <a:effectLst/>
                <a:latin typeface="+mn-lt"/>
                <a:ea typeface="+mn-ea"/>
                <a:cs typeface="+mn-cs"/>
              </a:rPr>
              <a:t>Si la glycémie 1h30 A 2h après le repas  est inférieure à l'objectif,</a:t>
            </a:r>
          </a:p>
          <a:p>
            <a:r>
              <a:rPr lang="fr-FR" sz="1000" dirty="0">
                <a:solidFill>
                  <a:schemeClr val="tx1"/>
                </a:solidFill>
                <a:effectLst/>
                <a:latin typeface="+mn-lt"/>
                <a:ea typeface="+mn-ea"/>
                <a:cs typeface="+mn-cs"/>
              </a:rPr>
              <a:t> le lendemain diminuer la dose d'insuline ultrarapide de 1 à 2 UI pour ce repas.</a:t>
            </a:r>
          </a:p>
          <a:p>
            <a:r>
              <a:rPr lang="fr-FR" sz="1000" dirty="0">
                <a:solidFill>
                  <a:schemeClr val="tx1"/>
                </a:solidFill>
                <a:effectLst/>
                <a:latin typeface="+mn-lt"/>
                <a:ea typeface="+mn-ea"/>
                <a:cs typeface="+mn-cs"/>
              </a:rPr>
              <a:t> </a:t>
            </a:r>
          </a:p>
          <a:p>
            <a:r>
              <a:rPr lang="fr-FR" sz="1000" dirty="0">
                <a:solidFill>
                  <a:schemeClr val="tx1"/>
                </a:solidFill>
                <a:effectLst/>
                <a:latin typeface="+mn-lt"/>
                <a:ea typeface="+mn-ea"/>
                <a:cs typeface="+mn-cs"/>
              </a:rPr>
              <a:t>Aiguille BD </a:t>
            </a:r>
            <a:r>
              <a:rPr lang="fr-FR" sz="1000" dirty="0" err="1">
                <a:solidFill>
                  <a:schemeClr val="tx1"/>
                </a:solidFill>
                <a:effectLst/>
                <a:latin typeface="+mn-lt"/>
                <a:ea typeface="+mn-ea"/>
                <a:cs typeface="+mn-cs"/>
              </a:rPr>
              <a:t>Microfine</a:t>
            </a:r>
            <a:r>
              <a:rPr lang="fr-FR" sz="1000" dirty="0">
                <a:solidFill>
                  <a:schemeClr val="tx1"/>
                </a:solidFill>
                <a:effectLst/>
                <a:latin typeface="+mn-lt"/>
                <a:ea typeface="+mn-ea"/>
                <a:cs typeface="+mn-cs"/>
              </a:rPr>
              <a:t> + 5 mm   			</a:t>
            </a:r>
            <a:r>
              <a:rPr lang="fr-FR" sz="1000" dirty="0" smtClean="0">
                <a:solidFill>
                  <a:schemeClr val="tx1"/>
                </a:solidFill>
                <a:effectLst/>
                <a:latin typeface="+mn-lt"/>
                <a:ea typeface="+mn-ea"/>
                <a:cs typeface="+mn-cs"/>
              </a:rPr>
              <a:t>4 </a:t>
            </a:r>
            <a:r>
              <a:rPr lang="fr-FR" sz="1000" dirty="0">
                <a:solidFill>
                  <a:schemeClr val="tx1"/>
                </a:solidFill>
                <a:effectLst/>
                <a:latin typeface="+mn-lt"/>
                <a:ea typeface="+mn-ea"/>
                <a:cs typeface="+mn-cs"/>
              </a:rPr>
              <a:t>/ j  </a:t>
            </a:r>
          </a:p>
          <a:p>
            <a:r>
              <a:rPr lang="fr-FR" sz="1000" dirty="0" smtClean="0">
                <a:solidFill>
                  <a:schemeClr val="tx1"/>
                </a:solidFill>
                <a:effectLst/>
                <a:latin typeface="+mn-lt"/>
                <a:ea typeface="+mn-ea"/>
                <a:cs typeface="+mn-cs"/>
              </a:rPr>
              <a:t>Lancette </a:t>
            </a:r>
            <a:r>
              <a:rPr lang="fr-FR" sz="1000" dirty="0">
                <a:solidFill>
                  <a:schemeClr val="tx1"/>
                </a:solidFill>
                <a:effectLst/>
                <a:latin typeface="+mn-lt"/>
                <a:ea typeface="+mn-ea"/>
                <a:cs typeface="+mn-cs"/>
              </a:rPr>
              <a:t>BD </a:t>
            </a:r>
            <a:r>
              <a:rPr lang="fr-FR" sz="1000" dirty="0" err="1">
                <a:solidFill>
                  <a:schemeClr val="tx1"/>
                </a:solidFill>
                <a:effectLst/>
                <a:latin typeface="+mn-lt"/>
                <a:ea typeface="+mn-ea"/>
                <a:cs typeface="+mn-cs"/>
              </a:rPr>
              <a:t>optimus</a:t>
            </a:r>
            <a:r>
              <a:rPr lang="fr-FR" sz="1000" dirty="0">
                <a:solidFill>
                  <a:schemeClr val="tx1"/>
                </a:solidFill>
                <a:effectLst/>
                <a:latin typeface="+mn-lt"/>
                <a:ea typeface="+mn-ea"/>
                <a:cs typeface="+mn-cs"/>
              </a:rPr>
              <a:t> confort 0,20 mm       non substituable  		</a:t>
            </a:r>
            <a:r>
              <a:rPr lang="fr-FR" sz="1000" dirty="0" smtClean="0">
                <a:solidFill>
                  <a:schemeClr val="tx1"/>
                </a:solidFill>
                <a:effectLst/>
                <a:latin typeface="+mn-lt"/>
                <a:ea typeface="+mn-ea"/>
                <a:cs typeface="+mn-cs"/>
              </a:rPr>
              <a:t>  </a:t>
            </a:r>
            <a:r>
              <a:rPr lang="fr-FR" sz="1000" dirty="0">
                <a:solidFill>
                  <a:schemeClr val="tx1"/>
                </a:solidFill>
                <a:effectLst/>
                <a:latin typeface="+mn-lt"/>
                <a:ea typeface="+mn-ea"/>
                <a:cs typeface="+mn-cs"/>
              </a:rPr>
              <a:t>6 / j </a:t>
            </a:r>
          </a:p>
          <a:p>
            <a:r>
              <a:rPr lang="fr-FR" sz="1000" dirty="0">
                <a:solidFill>
                  <a:schemeClr val="tx1"/>
                </a:solidFill>
                <a:effectLst/>
                <a:latin typeface="+mn-lt"/>
                <a:ea typeface="+mn-ea"/>
                <a:cs typeface="+mn-cs"/>
              </a:rPr>
              <a:t>Bandelettes glucose  				  6 / j  </a:t>
            </a:r>
          </a:p>
          <a:p>
            <a:r>
              <a:rPr lang="fr-FR" sz="1000" dirty="0">
                <a:solidFill>
                  <a:schemeClr val="tx1"/>
                </a:solidFill>
                <a:effectLst/>
                <a:latin typeface="+mn-lt"/>
                <a:ea typeface="+mn-ea"/>
                <a:cs typeface="+mn-cs"/>
              </a:rPr>
              <a:t> </a:t>
            </a:r>
          </a:p>
          <a:p>
            <a:r>
              <a:rPr lang="fr-FR" sz="1000" dirty="0">
                <a:solidFill>
                  <a:schemeClr val="tx1"/>
                </a:solidFill>
                <a:effectLst/>
                <a:latin typeface="+mn-lt"/>
                <a:ea typeface="+mn-ea"/>
                <a:cs typeface="+mn-cs"/>
              </a:rPr>
              <a:t>1 KIT GLUCAGEN</a:t>
            </a:r>
          </a:p>
        </p:txBody>
      </p:sp>
    </p:spTree>
    <p:extLst>
      <p:ext uri="{BB962C8B-B14F-4D97-AF65-F5344CB8AC3E}">
        <p14:creationId xmlns:p14="http://schemas.microsoft.com/office/powerpoint/2010/main" val="15438333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Grp="1" noChangeArrowheads="1"/>
          </p:cNvSpPr>
          <p:nvPr>
            <p:ph type="sldNum" sz="quarter" idx="4294967295"/>
          </p:nvPr>
        </p:nvSpPr>
        <p:spPr>
          <a:xfrm>
            <a:off x="7099300" y="6243638"/>
            <a:ext cx="2311400" cy="457200"/>
          </a:xfrm>
          <a:prstGeom prst="rect">
            <a:avLst/>
          </a:prstGeom>
        </p:spPr>
        <p:txBody>
          <a:bodyPr/>
          <a:lstStyle/>
          <a:p>
            <a:pPr>
              <a:defRPr/>
            </a:pPr>
            <a:fld id="{51709C45-5AC9-4B4E-9C0B-E618660737B9}" type="slidenum">
              <a:rPr lang="fr-FR"/>
              <a:pPr>
                <a:defRPr/>
              </a:pPr>
              <a:t>7</a:t>
            </a:fld>
            <a:endParaRPr lang="fr-FR"/>
          </a:p>
        </p:txBody>
      </p:sp>
      <p:sp>
        <p:nvSpPr>
          <p:cNvPr id="1058818" name="Rectangle 2"/>
          <p:cNvSpPr>
            <a:spLocks noGrp="1" noChangeArrowheads="1"/>
          </p:cNvSpPr>
          <p:nvPr>
            <p:ph type="ctrTitle"/>
          </p:nvPr>
        </p:nvSpPr>
        <p:spPr>
          <a:xfrm>
            <a:off x="1136650" y="1736725"/>
            <a:ext cx="7562850" cy="4572000"/>
          </a:xfrm>
        </p:spPr>
        <p:txBody>
          <a:bodyPr/>
          <a:lstStyle/>
          <a:p>
            <a:pPr eaLnBrk="1" hangingPunct="1">
              <a:defRPr/>
            </a:pPr>
            <a:endParaRPr lang="fr-FR" sz="3600" smtClean="0">
              <a:solidFill>
                <a:srgbClr val="FFCCFF"/>
              </a:solidFill>
            </a:endParaRPr>
          </a:p>
        </p:txBody>
      </p:sp>
      <p:pic>
        <p:nvPicPr>
          <p:cNvPr id="14340" name="Picture 4" descr="F07D6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4492625"/>
            <a:ext cx="8353425" cy="111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8212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p>
            <a:fld id="{424478AB-FF10-4462-AB49-6077C4181F3B}" type="slidenum">
              <a:rPr lang="fr-FR" altLang="fr-FR"/>
              <a:pPr/>
              <a:t>70</a:t>
            </a:fld>
            <a:endParaRPr lang="fr-FR" altLang="fr-FR"/>
          </a:p>
        </p:txBody>
      </p:sp>
      <p:sp>
        <p:nvSpPr>
          <p:cNvPr id="1001474" name="Rectangle 2"/>
          <p:cNvSpPr>
            <a:spLocks noGrp="1" noRot="1" noChangeArrowheads="1"/>
          </p:cNvSpPr>
          <p:nvPr>
            <p:ph type="title"/>
          </p:nvPr>
        </p:nvSpPr>
        <p:spPr/>
        <p:txBody>
          <a:bodyPr/>
          <a:lstStyle/>
          <a:p>
            <a:r>
              <a:rPr lang="fr-FR" altLang="fr-FR" dirty="0" smtClean="0">
                <a:solidFill>
                  <a:srgbClr val="FFFF00"/>
                </a:solidFill>
              </a:rPr>
              <a:t>ORDONNANCE TYPE IDE </a:t>
            </a:r>
            <a:endParaRPr lang="fr-FR" altLang="fr-FR" dirty="0">
              <a:solidFill>
                <a:srgbClr val="FFFF00"/>
              </a:solidFill>
            </a:endParaRPr>
          </a:p>
        </p:txBody>
      </p:sp>
      <p:sp>
        <p:nvSpPr>
          <p:cNvPr id="1001475" name="Rectangle 3"/>
          <p:cNvSpPr>
            <a:spLocks noGrp="1" noChangeArrowheads="1"/>
          </p:cNvSpPr>
          <p:nvPr>
            <p:ph type="body" sz="half" idx="1"/>
          </p:nvPr>
        </p:nvSpPr>
        <p:spPr>
          <a:xfrm>
            <a:off x="488504" y="1340768"/>
            <a:ext cx="8337550" cy="4525963"/>
          </a:xfrm>
        </p:spPr>
        <p:txBody>
          <a:bodyPr/>
          <a:lstStyle/>
          <a:p>
            <a:r>
              <a:rPr lang="fr-FR" sz="1800" dirty="0">
                <a:solidFill>
                  <a:schemeClr val="tx1"/>
                </a:solidFill>
                <a:effectLst/>
                <a:latin typeface="+mn-lt"/>
                <a:ea typeface="+mn-ea"/>
                <a:cs typeface="+mn-cs"/>
              </a:rPr>
              <a:t>Faire pratiquer par une IDE, à domicile, tous les jours, y compris dimanche et jours fériés, </a:t>
            </a:r>
          </a:p>
          <a:p>
            <a:r>
              <a:rPr lang="fr-FR" sz="1800" dirty="0">
                <a:solidFill>
                  <a:schemeClr val="tx1"/>
                </a:solidFill>
                <a:effectLst/>
                <a:latin typeface="+mn-lt"/>
                <a:ea typeface="+mn-ea"/>
                <a:cs typeface="+mn-cs"/>
              </a:rPr>
              <a:t> </a:t>
            </a:r>
          </a:p>
          <a:p>
            <a:r>
              <a:rPr lang="fr-FR" sz="1800" dirty="0">
                <a:solidFill>
                  <a:schemeClr val="tx1"/>
                </a:solidFill>
                <a:effectLst/>
                <a:latin typeface="+mn-lt"/>
                <a:ea typeface="+mn-ea"/>
                <a:cs typeface="+mn-cs"/>
              </a:rPr>
              <a:t>une injection d'insuline,  </a:t>
            </a:r>
            <a:r>
              <a:rPr lang="fr-FR" sz="1800" dirty="0" smtClean="0">
                <a:solidFill>
                  <a:schemeClr val="tx1"/>
                </a:solidFill>
                <a:effectLst/>
                <a:latin typeface="+mn-lt"/>
                <a:ea typeface="+mn-ea"/>
                <a:cs typeface="+mn-cs"/>
              </a:rPr>
              <a:t>LANTUS   </a:t>
            </a:r>
            <a:r>
              <a:rPr lang="fr-FR" sz="1800" dirty="0">
                <a:solidFill>
                  <a:schemeClr val="tx1"/>
                </a:solidFill>
                <a:effectLst/>
                <a:latin typeface="+mn-lt"/>
                <a:ea typeface="+mn-ea"/>
                <a:cs typeface="+mn-cs"/>
              </a:rPr>
              <a:t>en débutant par </a:t>
            </a:r>
            <a:r>
              <a:rPr lang="fr-FR" sz="1800" dirty="0">
                <a:effectLst/>
              </a:rPr>
              <a:t>6</a:t>
            </a:r>
            <a:r>
              <a:rPr lang="fr-FR" sz="1800" dirty="0" smtClean="0">
                <a:solidFill>
                  <a:schemeClr val="tx1"/>
                </a:solidFill>
                <a:effectLst/>
                <a:latin typeface="+mn-lt"/>
                <a:ea typeface="+mn-ea"/>
                <a:cs typeface="+mn-cs"/>
              </a:rPr>
              <a:t> </a:t>
            </a:r>
            <a:r>
              <a:rPr lang="fr-FR" sz="1800" dirty="0">
                <a:solidFill>
                  <a:schemeClr val="tx1"/>
                </a:solidFill>
                <a:effectLst/>
                <a:latin typeface="+mn-lt"/>
                <a:ea typeface="+mn-ea"/>
                <a:cs typeface="+mn-cs"/>
              </a:rPr>
              <a:t>UI le soir </a:t>
            </a:r>
          </a:p>
          <a:p>
            <a:r>
              <a:rPr lang="fr-FR" sz="1800" dirty="0">
                <a:solidFill>
                  <a:schemeClr val="tx1"/>
                </a:solidFill>
                <a:effectLst/>
                <a:latin typeface="+mn-lt"/>
                <a:ea typeface="+mn-ea"/>
                <a:cs typeface="+mn-cs"/>
              </a:rPr>
              <a:t>		</a:t>
            </a:r>
            <a:r>
              <a:rPr lang="fr-FR" sz="1800" dirty="0" smtClean="0">
                <a:effectLst/>
              </a:rPr>
              <a:t>            </a:t>
            </a:r>
            <a:r>
              <a:rPr lang="fr-FR" sz="1800" dirty="0" smtClean="0">
                <a:solidFill>
                  <a:schemeClr val="tx1"/>
                </a:solidFill>
                <a:effectLst/>
                <a:latin typeface="+mn-lt"/>
                <a:ea typeface="+mn-ea"/>
                <a:cs typeface="+mn-cs"/>
              </a:rPr>
              <a:t>NOVORAPID  </a:t>
            </a:r>
            <a:r>
              <a:rPr lang="fr-FR" sz="1800" dirty="0">
                <a:solidFill>
                  <a:schemeClr val="tx1"/>
                </a:solidFill>
                <a:effectLst/>
                <a:latin typeface="+mn-lt"/>
                <a:ea typeface="+mn-ea"/>
                <a:cs typeface="+mn-cs"/>
              </a:rPr>
              <a:t>4     UI à chaque  repas </a:t>
            </a:r>
          </a:p>
          <a:p>
            <a:r>
              <a:rPr lang="fr-FR" sz="1800" dirty="0">
                <a:solidFill>
                  <a:schemeClr val="tx1"/>
                </a:solidFill>
                <a:effectLst/>
                <a:latin typeface="+mn-lt"/>
                <a:ea typeface="+mn-ea"/>
                <a:cs typeface="+mn-cs"/>
              </a:rPr>
              <a:t> </a:t>
            </a:r>
          </a:p>
          <a:p>
            <a:r>
              <a:rPr lang="fr-FR" sz="1800" dirty="0">
                <a:solidFill>
                  <a:schemeClr val="tx1"/>
                </a:solidFill>
                <a:effectLst/>
                <a:latin typeface="+mn-lt"/>
                <a:ea typeface="+mn-ea"/>
                <a:cs typeface="+mn-cs"/>
              </a:rPr>
              <a:t>après contrôle de la glycémie capillaire du matin  pour adaptation des </a:t>
            </a:r>
            <a:r>
              <a:rPr lang="fr-FR" sz="1800" dirty="0" smtClean="0">
                <a:solidFill>
                  <a:schemeClr val="tx1"/>
                </a:solidFill>
                <a:effectLst/>
                <a:latin typeface="+mn-lt"/>
                <a:ea typeface="+mn-ea"/>
                <a:cs typeface="+mn-cs"/>
              </a:rPr>
              <a:t>doses de LANTUS </a:t>
            </a:r>
            <a:endParaRPr lang="fr-FR" sz="1800" dirty="0">
              <a:solidFill>
                <a:schemeClr val="tx1"/>
              </a:solidFill>
              <a:effectLst/>
              <a:latin typeface="+mn-lt"/>
              <a:ea typeface="+mn-ea"/>
              <a:cs typeface="+mn-cs"/>
            </a:endParaRPr>
          </a:p>
          <a:p>
            <a:r>
              <a:rPr lang="fr-FR" sz="1800" dirty="0">
                <a:solidFill>
                  <a:schemeClr val="tx1"/>
                </a:solidFill>
                <a:effectLst/>
                <a:latin typeface="+mn-lt"/>
                <a:ea typeface="+mn-ea"/>
                <a:cs typeface="+mn-cs"/>
              </a:rPr>
              <a:t>et contrôle des glycémies capillaires pour adaptation des doses de </a:t>
            </a:r>
            <a:endParaRPr lang="fr-FR" sz="1800" dirty="0" smtClean="0">
              <a:solidFill>
                <a:schemeClr val="tx1"/>
              </a:solidFill>
              <a:effectLst/>
              <a:latin typeface="+mn-lt"/>
              <a:ea typeface="+mn-ea"/>
              <a:cs typeface="+mn-cs"/>
            </a:endParaRPr>
          </a:p>
          <a:p>
            <a:r>
              <a:rPr lang="fr-FR" sz="1800" dirty="0" smtClean="0">
                <a:solidFill>
                  <a:schemeClr val="tx1"/>
                </a:solidFill>
                <a:effectLst/>
                <a:latin typeface="+mn-lt"/>
                <a:ea typeface="+mn-ea"/>
                <a:cs typeface="+mn-cs"/>
              </a:rPr>
              <a:t>NOVORAPID</a:t>
            </a:r>
            <a:r>
              <a:rPr lang="fr-FR" sz="1800" dirty="0">
                <a:solidFill>
                  <a:schemeClr val="tx1"/>
                </a:solidFill>
                <a:effectLst/>
                <a:latin typeface="+mn-lt"/>
                <a:ea typeface="+mn-ea"/>
                <a:cs typeface="+mn-cs"/>
              </a:rPr>
              <a:t>. </a:t>
            </a:r>
          </a:p>
          <a:p>
            <a:endParaRPr lang="fr-FR" sz="1800" dirty="0">
              <a:solidFill>
                <a:schemeClr val="tx1"/>
              </a:solidFill>
              <a:effectLst/>
              <a:latin typeface="+mn-lt"/>
              <a:ea typeface="+mn-ea"/>
              <a:cs typeface="+mn-cs"/>
            </a:endParaRPr>
          </a:p>
          <a:p>
            <a:endParaRPr lang="fr-FR" sz="1800" dirty="0">
              <a:solidFill>
                <a:schemeClr val="tx1"/>
              </a:solidFill>
              <a:effectLst/>
              <a:latin typeface="+mn-lt"/>
              <a:ea typeface="+mn-ea"/>
              <a:cs typeface="+mn-cs"/>
            </a:endParaRPr>
          </a:p>
        </p:txBody>
      </p:sp>
    </p:spTree>
    <p:extLst>
      <p:ext uri="{BB962C8B-B14F-4D97-AF65-F5344CB8AC3E}">
        <p14:creationId xmlns:p14="http://schemas.microsoft.com/office/powerpoint/2010/main" val="33212026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fld id="{56529D86-7CA8-4EBB-AFF4-4E72B78E3F46}" type="slidenum">
              <a:rPr lang="fr-FR" altLang="fr-FR"/>
              <a:pPr/>
              <a:t>71</a:t>
            </a:fld>
            <a:endParaRPr lang="fr-FR" altLang="fr-FR"/>
          </a:p>
        </p:txBody>
      </p:sp>
      <p:sp>
        <p:nvSpPr>
          <p:cNvPr id="871426"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1427" name="Text Box 3"/>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1428" name="Text Box 4"/>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r>
              <a:rPr lang="fr-FR" altLang="fr-FR" sz="1000" b="1">
                <a:solidFill>
                  <a:srgbClr val="CC2030"/>
                </a:solidFill>
                <a:latin typeface="Arial" charset="0"/>
                <a:cs typeface="Arial" charset="0"/>
              </a:rPr>
              <a:t>Expliqué aux  patients   </a:t>
            </a:r>
          </a:p>
        </p:txBody>
      </p:sp>
      <p:sp>
        <p:nvSpPr>
          <p:cNvPr id="871429" name="Rectangle 5"/>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30" name="Line 6"/>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4145246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1"/>
          </p:nvPr>
        </p:nvSpPr>
        <p:spPr/>
        <p:txBody>
          <a:bodyPr/>
          <a:lstStyle/>
          <a:p>
            <a:fld id="{25C36834-CEC0-4B7C-8E9D-9B441A09669A}" type="slidenum">
              <a:rPr lang="fr-FR" altLang="fr-FR"/>
              <a:pPr/>
              <a:t>72</a:t>
            </a:fld>
            <a:endParaRPr lang="fr-FR" altLang="fr-FR"/>
          </a:p>
        </p:txBody>
      </p:sp>
      <p:sp>
        <p:nvSpPr>
          <p:cNvPr id="872450"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2451" name="Text Box 3"/>
          <p:cNvSpPr txBox="1">
            <a:spLocks noChangeArrowheads="1"/>
          </p:cNvSpPr>
          <p:nvPr/>
        </p:nvSpPr>
        <p:spPr bwMode="auto">
          <a:xfrm>
            <a:off x="1651000" y="1023938"/>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2452" name="Text Box 4"/>
          <p:cNvSpPr txBox="1">
            <a:spLocks noChangeArrowheads="1"/>
          </p:cNvSpPr>
          <p:nvPr/>
        </p:nvSpPr>
        <p:spPr bwMode="auto">
          <a:xfrm>
            <a:off x="3549650" y="963613"/>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2453"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2454" name="Text Box 6"/>
          <p:cNvSpPr txBox="1">
            <a:spLocks noChangeArrowheads="1"/>
          </p:cNvSpPr>
          <p:nvPr/>
        </p:nvSpPr>
        <p:spPr bwMode="auto">
          <a:xfrm>
            <a:off x="8089900" y="871538"/>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2455" name="Rectangle 7"/>
          <p:cNvSpPr>
            <a:spLocks noChangeArrowheads="1"/>
          </p:cNvSpPr>
          <p:nvPr/>
        </p:nvSpPr>
        <p:spPr bwMode="auto">
          <a:xfrm>
            <a:off x="3632200" y="887413"/>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456" name="Line 8"/>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2458" name="Text Box 10"/>
          <p:cNvSpPr txBox="1">
            <a:spLocks noChangeArrowheads="1"/>
          </p:cNvSpPr>
          <p:nvPr/>
        </p:nvSpPr>
        <p:spPr bwMode="auto">
          <a:xfrm>
            <a:off x="1784350" y="476250"/>
            <a:ext cx="614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solidFill>
                  <a:srgbClr val="0FF509"/>
                </a:solidFill>
              </a:rPr>
              <a:t>      APRES EXCLUSION DES DIABETES SECONDAIRES     </a:t>
            </a:r>
          </a:p>
        </p:txBody>
      </p:sp>
    </p:spTree>
    <p:extLst>
      <p:ext uri="{BB962C8B-B14F-4D97-AF65-F5344CB8AC3E}">
        <p14:creationId xmlns:p14="http://schemas.microsoft.com/office/powerpoint/2010/main" val="37807189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1"/>
          </p:nvPr>
        </p:nvSpPr>
        <p:spPr/>
        <p:txBody>
          <a:bodyPr/>
          <a:lstStyle/>
          <a:p>
            <a:fld id="{54ABA334-FE16-463E-8B3D-68023C9FF4C4}" type="slidenum">
              <a:rPr lang="fr-FR" altLang="fr-FR"/>
              <a:pPr/>
              <a:t>73</a:t>
            </a:fld>
            <a:endParaRPr lang="fr-FR" altLang="fr-FR"/>
          </a:p>
        </p:txBody>
      </p:sp>
      <p:sp>
        <p:nvSpPr>
          <p:cNvPr id="873474"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3475"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3476"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3477"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3478"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3479"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3480" name="Rectangle 8"/>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3481" name="Line 9"/>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9104905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Espace réservé du numéro de diapositive 2"/>
          <p:cNvSpPr>
            <a:spLocks noGrp="1"/>
          </p:cNvSpPr>
          <p:nvPr>
            <p:ph type="sldNum" sz="quarter" idx="11"/>
          </p:nvPr>
        </p:nvSpPr>
        <p:spPr/>
        <p:txBody>
          <a:bodyPr/>
          <a:lstStyle/>
          <a:p>
            <a:fld id="{9222888C-0F96-41F8-B392-F50ECB11132F}" type="slidenum">
              <a:rPr lang="fr-FR" altLang="fr-FR"/>
              <a:pPr/>
              <a:t>74</a:t>
            </a:fld>
            <a:endParaRPr lang="fr-FR" altLang="fr-FR"/>
          </a:p>
        </p:txBody>
      </p:sp>
      <p:sp>
        <p:nvSpPr>
          <p:cNvPr id="87449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4499"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4500"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4501"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4502"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4503"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4504" name="AutoShape 8"/>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4505" name="Text Box 9"/>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74506" name="Rectangle 10"/>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4507" name="Line 11"/>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4508" name="Rectangle 12"/>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4509" name="Line 13"/>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815624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1"/>
          </p:nvPr>
        </p:nvSpPr>
        <p:spPr/>
        <p:txBody>
          <a:bodyPr/>
          <a:lstStyle/>
          <a:p>
            <a:fld id="{74C9FEEC-D86E-4745-B178-B72475A7FD17}" type="slidenum">
              <a:rPr lang="fr-FR" altLang="fr-FR"/>
              <a:pPr/>
              <a:t>75</a:t>
            </a:fld>
            <a:endParaRPr lang="fr-FR" altLang="fr-FR"/>
          </a:p>
        </p:txBody>
      </p:sp>
      <p:sp>
        <p:nvSpPr>
          <p:cNvPr id="875522"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5523"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5524"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5525"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5526"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5527"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5528"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5529"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5530"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75531"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5532"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33"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34"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35" name="Rectangle 15"/>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5536" name="Text Box 16"/>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75537" name="Line 17"/>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38" name="Line 18"/>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39" name="Line 19"/>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5540" name="Line 20"/>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8926056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1"/>
          </p:nvPr>
        </p:nvSpPr>
        <p:spPr/>
        <p:txBody>
          <a:bodyPr/>
          <a:lstStyle/>
          <a:p>
            <a:fld id="{241B3F65-C02B-4531-94E9-6363DF32E72F}" type="slidenum">
              <a:rPr lang="fr-FR" altLang="fr-FR"/>
              <a:pPr/>
              <a:t>76</a:t>
            </a:fld>
            <a:endParaRPr lang="fr-FR" altLang="fr-FR"/>
          </a:p>
        </p:txBody>
      </p:sp>
      <p:sp>
        <p:nvSpPr>
          <p:cNvPr id="876546"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6547"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6548"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6549"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6550"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6551"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6552"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6553"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6554"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PANCREAS</a:t>
            </a:r>
          </a:p>
        </p:txBody>
      </p:sp>
      <p:sp>
        <p:nvSpPr>
          <p:cNvPr id="876555"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6556"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57"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58"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59"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76560" name="Rectangle 16"/>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6561" name="Text Box 17"/>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76562" name="Line 18"/>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63" name="Line 19"/>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64" name="Line 20"/>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6565" name="Line 21"/>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990957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Espace réservé du numéro de diapositive 2"/>
          <p:cNvSpPr>
            <a:spLocks noGrp="1"/>
          </p:cNvSpPr>
          <p:nvPr>
            <p:ph type="sldNum" sz="quarter" idx="11"/>
          </p:nvPr>
        </p:nvSpPr>
        <p:spPr/>
        <p:txBody>
          <a:bodyPr/>
          <a:lstStyle/>
          <a:p>
            <a:fld id="{D50FAEB4-2A65-45AF-ADD5-2F3DA9F14131}" type="slidenum">
              <a:rPr lang="fr-FR" altLang="fr-FR"/>
              <a:pPr/>
              <a:t>77</a:t>
            </a:fld>
            <a:endParaRPr lang="fr-FR" altLang="fr-FR"/>
          </a:p>
        </p:txBody>
      </p:sp>
      <p:sp>
        <p:nvSpPr>
          <p:cNvPr id="877570"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7571"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7572"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7573"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7574"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7575"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7576"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7577"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7578"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77579"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7580"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81"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82"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83"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77584" name="Text Box 16"/>
          <p:cNvSpPr txBox="1">
            <a:spLocks noChangeArrowheads="1"/>
          </p:cNvSpPr>
          <p:nvPr/>
        </p:nvSpPr>
        <p:spPr bwMode="auto">
          <a:xfrm>
            <a:off x="7759700" y="1219200"/>
            <a:ext cx="1568450" cy="1158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latin typeface="Arial" charset="0"/>
                <a:cs typeface="Arial" charset="0"/>
              </a:rPr>
              <a:t>&gt;40 ANS </a:t>
            </a:r>
          </a:p>
          <a:p>
            <a:pPr algn="ctr" eaLnBrk="0" hangingPunct="0">
              <a:spcBef>
                <a:spcPct val="50000"/>
              </a:spcBef>
              <a:buFont typeface="Wingdings" pitchFamily="2" charset="2"/>
              <a:buNone/>
            </a:pPr>
            <a:r>
              <a:rPr lang="fr-FR" altLang="fr-FR" sz="1000" b="1" u="sng">
                <a:latin typeface="Arial" charset="0"/>
                <a:cs typeface="Arial" charset="0"/>
              </a:rPr>
              <a:t>SURPOIDS</a:t>
            </a:r>
            <a:r>
              <a:rPr lang="fr-FR" altLang="fr-FR" sz="1000" b="1">
                <a:latin typeface="Arial" charset="0"/>
                <a:cs typeface="Arial" charset="0"/>
              </a:rPr>
              <a:t> </a:t>
            </a:r>
          </a:p>
          <a:p>
            <a:pPr algn="ctr" eaLnBrk="0" hangingPunct="0">
              <a:spcBef>
                <a:spcPct val="50000"/>
              </a:spcBef>
              <a:buFont typeface="Wingdings" pitchFamily="2" charset="2"/>
              <a:buNone/>
            </a:pPr>
            <a:r>
              <a:rPr lang="fr-FR" altLang="fr-FR" sz="1000" b="1">
                <a:latin typeface="Arial" charset="0"/>
                <a:cs typeface="Arial" charset="0"/>
              </a:rPr>
              <a:t>DEBUT </a:t>
            </a:r>
          </a:p>
          <a:p>
            <a:pPr algn="ctr" eaLnBrk="0" hangingPunct="0">
              <a:spcBef>
                <a:spcPct val="50000"/>
              </a:spcBef>
              <a:buFont typeface="Wingdings" pitchFamily="2" charset="2"/>
              <a:buNone/>
            </a:pPr>
            <a:r>
              <a:rPr lang="fr-FR" altLang="fr-FR" sz="1000" b="1">
                <a:latin typeface="Arial" charset="0"/>
                <a:cs typeface="Arial" charset="0"/>
              </a:rPr>
              <a:t>PROGRESSIF</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7585" name="AutoShape 17"/>
          <p:cNvSpPr>
            <a:spLocks noChangeArrowheads="1"/>
          </p:cNvSpPr>
          <p:nvPr/>
        </p:nvSpPr>
        <p:spPr bwMode="auto">
          <a:xfrm>
            <a:off x="5365750" y="2895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7586" name="Line 18"/>
          <p:cNvSpPr>
            <a:spLocks noChangeShapeType="1"/>
          </p:cNvSpPr>
          <p:nvPr/>
        </p:nvSpPr>
        <p:spPr bwMode="auto">
          <a:xfrm>
            <a:off x="6438900" y="32004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87" name="Rectangle 19"/>
          <p:cNvSpPr>
            <a:spLocks noChangeArrowheads="1"/>
          </p:cNvSpPr>
          <p:nvPr/>
        </p:nvSpPr>
        <p:spPr bwMode="auto">
          <a:xfrm>
            <a:off x="5861050" y="38100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7588" name="Line 20"/>
          <p:cNvSpPr>
            <a:spLocks noChangeShapeType="1"/>
          </p:cNvSpPr>
          <p:nvPr/>
        </p:nvSpPr>
        <p:spPr bwMode="auto">
          <a:xfrm>
            <a:off x="6438900" y="4191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89" name="Text Box 21"/>
          <p:cNvSpPr txBox="1">
            <a:spLocks noChangeArrowheads="1"/>
          </p:cNvSpPr>
          <p:nvPr/>
        </p:nvSpPr>
        <p:spPr bwMode="auto">
          <a:xfrm>
            <a:off x="6026150" y="4724400"/>
            <a:ext cx="990600" cy="2444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GLUCOSE</a:t>
            </a:r>
          </a:p>
        </p:txBody>
      </p:sp>
      <p:sp>
        <p:nvSpPr>
          <p:cNvPr id="877590" name="Oval 22"/>
          <p:cNvSpPr>
            <a:spLocks noChangeArrowheads="1"/>
          </p:cNvSpPr>
          <p:nvPr/>
        </p:nvSpPr>
        <p:spPr bwMode="auto">
          <a:xfrm>
            <a:off x="7759700" y="4038600"/>
            <a:ext cx="173355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7591" name="Line 23"/>
          <p:cNvSpPr>
            <a:spLocks noChangeShapeType="1"/>
          </p:cNvSpPr>
          <p:nvPr/>
        </p:nvSpPr>
        <p:spPr bwMode="auto">
          <a:xfrm>
            <a:off x="5613400" y="4953000"/>
            <a:ext cx="2641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92" name="Rectangle 24"/>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7593" name="Text Box 25"/>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77594" name="Line 26"/>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95" name="Line 27"/>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96" name="Line 28"/>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7597" name="Line 29"/>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2837075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Espace réservé du numéro de diapositive 2"/>
          <p:cNvSpPr>
            <a:spLocks noGrp="1"/>
          </p:cNvSpPr>
          <p:nvPr>
            <p:ph type="sldNum" sz="quarter" idx="11"/>
          </p:nvPr>
        </p:nvSpPr>
        <p:spPr/>
        <p:txBody>
          <a:bodyPr/>
          <a:lstStyle/>
          <a:p>
            <a:fld id="{D2501AF1-C069-4E12-84E3-35228670DD29}" type="slidenum">
              <a:rPr lang="fr-FR" altLang="fr-FR"/>
              <a:pPr/>
              <a:t>78</a:t>
            </a:fld>
            <a:endParaRPr lang="fr-FR" altLang="fr-FR"/>
          </a:p>
        </p:txBody>
      </p:sp>
      <p:sp>
        <p:nvSpPr>
          <p:cNvPr id="878594"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8595"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8596"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8597"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8598"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8599"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8600"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8601"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8602"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78603"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8604"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05"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06"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07"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78608" name="Text Box 16"/>
          <p:cNvSpPr txBox="1">
            <a:spLocks noChangeArrowheads="1"/>
          </p:cNvSpPr>
          <p:nvPr/>
        </p:nvSpPr>
        <p:spPr bwMode="auto">
          <a:xfrm>
            <a:off x="7759700" y="1219200"/>
            <a:ext cx="1568450" cy="1158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latin typeface="Arial" charset="0"/>
                <a:cs typeface="Arial" charset="0"/>
              </a:rPr>
              <a:t>&gt;40 ANS </a:t>
            </a:r>
          </a:p>
          <a:p>
            <a:pPr algn="ctr" eaLnBrk="0" hangingPunct="0">
              <a:spcBef>
                <a:spcPct val="50000"/>
              </a:spcBef>
              <a:buFont typeface="Wingdings" pitchFamily="2" charset="2"/>
              <a:buNone/>
            </a:pPr>
            <a:r>
              <a:rPr lang="fr-FR" altLang="fr-FR" sz="1000" b="1" u="sng">
                <a:latin typeface="Arial" charset="0"/>
                <a:cs typeface="Arial" charset="0"/>
              </a:rPr>
              <a:t>SURPOIDS</a:t>
            </a:r>
            <a:r>
              <a:rPr lang="fr-FR" altLang="fr-FR" sz="1000" b="1">
                <a:latin typeface="Arial" charset="0"/>
                <a:cs typeface="Arial" charset="0"/>
              </a:rPr>
              <a:t> </a:t>
            </a:r>
          </a:p>
          <a:p>
            <a:pPr algn="ctr" eaLnBrk="0" hangingPunct="0">
              <a:spcBef>
                <a:spcPct val="50000"/>
              </a:spcBef>
              <a:buFont typeface="Wingdings" pitchFamily="2" charset="2"/>
              <a:buNone/>
            </a:pPr>
            <a:r>
              <a:rPr lang="fr-FR" altLang="fr-FR" sz="1000" b="1">
                <a:latin typeface="Arial" charset="0"/>
                <a:cs typeface="Arial" charset="0"/>
              </a:rPr>
              <a:t>DEBUT </a:t>
            </a:r>
          </a:p>
          <a:p>
            <a:pPr algn="ctr" eaLnBrk="0" hangingPunct="0">
              <a:spcBef>
                <a:spcPct val="50000"/>
              </a:spcBef>
              <a:buFont typeface="Wingdings" pitchFamily="2" charset="2"/>
              <a:buNone/>
            </a:pPr>
            <a:r>
              <a:rPr lang="fr-FR" altLang="fr-FR" sz="1000" b="1">
                <a:latin typeface="Arial" charset="0"/>
                <a:cs typeface="Arial" charset="0"/>
              </a:rPr>
              <a:t>PROGRESSIF</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8609" name="AutoShape 17"/>
          <p:cNvSpPr>
            <a:spLocks noChangeArrowheads="1"/>
          </p:cNvSpPr>
          <p:nvPr/>
        </p:nvSpPr>
        <p:spPr bwMode="auto">
          <a:xfrm>
            <a:off x="5365750" y="2895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8610" name="Line 18"/>
          <p:cNvSpPr>
            <a:spLocks noChangeShapeType="1"/>
          </p:cNvSpPr>
          <p:nvPr/>
        </p:nvSpPr>
        <p:spPr bwMode="auto">
          <a:xfrm>
            <a:off x="6438900" y="32004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1" name="Rectangle 19"/>
          <p:cNvSpPr>
            <a:spLocks noChangeArrowheads="1"/>
          </p:cNvSpPr>
          <p:nvPr/>
        </p:nvSpPr>
        <p:spPr bwMode="auto">
          <a:xfrm>
            <a:off x="5861050" y="38100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8612" name="Line 20"/>
          <p:cNvSpPr>
            <a:spLocks noChangeShapeType="1"/>
          </p:cNvSpPr>
          <p:nvPr/>
        </p:nvSpPr>
        <p:spPr bwMode="auto">
          <a:xfrm>
            <a:off x="6438900" y="4191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3" name="Text Box 21"/>
          <p:cNvSpPr txBox="1">
            <a:spLocks noChangeArrowheads="1"/>
          </p:cNvSpPr>
          <p:nvPr/>
        </p:nvSpPr>
        <p:spPr bwMode="auto">
          <a:xfrm>
            <a:off x="6026150" y="4724400"/>
            <a:ext cx="990600" cy="2444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GLUCOSE</a:t>
            </a:r>
            <a:endParaRPr lang="fr-FR" altLang="fr-FR" sz="1000" b="1">
              <a:solidFill>
                <a:schemeClr val="bg2"/>
              </a:solidFill>
              <a:latin typeface="Arial" charset="0"/>
              <a:cs typeface="Arial" charset="0"/>
            </a:endParaRPr>
          </a:p>
        </p:txBody>
      </p:sp>
      <p:sp>
        <p:nvSpPr>
          <p:cNvPr id="878614" name="Oval 22"/>
          <p:cNvSpPr>
            <a:spLocks noChangeArrowheads="1"/>
          </p:cNvSpPr>
          <p:nvPr/>
        </p:nvSpPr>
        <p:spPr bwMode="auto">
          <a:xfrm>
            <a:off x="7759700" y="4038600"/>
            <a:ext cx="173355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8615" name="Line 23"/>
          <p:cNvSpPr>
            <a:spLocks noChangeShapeType="1"/>
          </p:cNvSpPr>
          <p:nvPr/>
        </p:nvSpPr>
        <p:spPr bwMode="auto">
          <a:xfrm>
            <a:off x="78422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6" name="Line 24"/>
          <p:cNvSpPr>
            <a:spLocks noChangeShapeType="1"/>
          </p:cNvSpPr>
          <p:nvPr/>
        </p:nvSpPr>
        <p:spPr bwMode="auto">
          <a:xfrm>
            <a:off x="7677150" y="38862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7" name="Line 25"/>
          <p:cNvSpPr>
            <a:spLocks noChangeShapeType="1"/>
          </p:cNvSpPr>
          <p:nvPr/>
        </p:nvSpPr>
        <p:spPr bwMode="auto">
          <a:xfrm>
            <a:off x="75120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8" name="Line 26"/>
          <p:cNvSpPr>
            <a:spLocks noChangeShapeType="1"/>
          </p:cNvSpPr>
          <p:nvPr/>
        </p:nvSpPr>
        <p:spPr bwMode="auto">
          <a:xfrm>
            <a:off x="5613400" y="4953000"/>
            <a:ext cx="2641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19" name="Line 27"/>
          <p:cNvSpPr>
            <a:spLocks noChangeShapeType="1"/>
          </p:cNvSpPr>
          <p:nvPr/>
        </p:nvSpPr>
        <p:spPr bwMode="auto">
          <a:xfrm flipV="1">
            <a:off x="7016750" y="4343400"/>
            <a:ext cx="1651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20" name="Rectangle 28"/>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8621" name="Text Box 29"/>
          <p:cNvSpPr txBox="1">
            <a:spLocks noChangeArrowheads="1"/>
          </p:cNvSpPr>
          <p:nvPr/>
        </p:nvSpPr>
        <p:spPr bwMode="auto">
          <a:xfrm>
            <a:off x="7924800" y="5410200"/>
            <a:ext cx="181610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RESISTANCE</a:t>
            </a:r>
          </a:p>
        </p:txBody>
      </p:sp>
      <p:sp>
        <p:nvSpPr>
          <p:cNvPr id="878622" name="Text Box 30"/>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78623" name="Line 31"/>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24" name="Line 32"/>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25" name="Line 33"/>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8626" name="Line 34"/>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4168579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Espace réservé du numéro de diapositive 2"/>
          <p:cNvSpPr>
            <a:spLocks noGrp="1"/>
          </p:cNvSpPr>
          <p:nvPr>
            <p:ph type="sldNum" sz="quarter" idx="11"/>
          </p:nvPr>
        </p:nvSpPr>
        <p:spPr/>
        <p:txBody>
          <a:bodyPr/>
          <a:lstStyle/>
          <a:p>
            <a:fld id="{B57E205C-2EF8-4416-8038-5B3B0E4BC02B}" type="slidenum">
              <a:rPr lang="fr-FR" altLang="fr-FR"/>
              <a:pPr/>
              <a:t>79</a:t>
            </a:fld>
            <a:endParaRPr lang="fr-FR" altLang="fr-FR"/>
          </a:p>
        </p:txBody>
      </p:sp>
      <p:sp>
        <p:nvSpPr>
          <p:cNvPr id="879618"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79619"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79620"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79621"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79622"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79623"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9624"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9625"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9626"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79627"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9628"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29"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30"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31"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79632" name="Text Box 16"/>
          <p:cNvSpPr txBox="1">
            <a:spLocks noChangeArrowheads="1"/>
          </p:cNvSpPr>
          <p:nvPr/>
        </p:nvSpPr>
        <p:spPr bwMode="auto">
          <a:xfrm>
            <a:off x="7759700" y="1219200"/>
            <a:ext cx="1568450" cy="1158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latin typeface="Arial" charset="0"/>
                <a:cs typeface="Arial" charset="0"/>
              </a:rPr>
              <a:t>&gt;40 ANS </a:t>
            </a:r>
          </a:p>
          <a:p>
            <a:pPr algn="ctr" eaLnBrk="0" hangingPunct="0">
              <a:spcBef>
                <a:spcPct val="50000"/>
              </a:spcBef>
              <a:buFont typeface="Wingdings" pitchFamily="2" charset="2"/>
              <a:buNone/>
            </a:pPr>
            <a:r>
              <a:rPr lang="fr-FR" altLang="fr-FR" sz="1000" b="1" u="sng">
                <a:latin typeface="Arial" charset="0"/>
                <a:cs typeface="Arial" charset="0"/>
              </a:rPr>
              <a:t>SURPOIDS</a:t>
            </a:r>
            <a:r>
              <a:rPr lang="fr-FR" altLang="fr-FR" sz="1000" b="1">
                <a:latin typeface="Arial" charset="0"/>
                <a:cs typeface="Arial" charset="0"/>
              </a:rPr>
              <a:t> </a:t>
            </a:r>
          </a:p>
          <a:p>
            <a:pPr algn="ctr" eaLnBrk="0" hangingPunct="0">
              <a:spcBef>
                <a:spcPct val="50000"/>
              </a:spcBef>
              <a:buFont typeface="Wingdings" pitchFamily="2" charset="2"/>
              <a:buNone/>
            </a:pPr>
            <a:r>
              <a:rPr lang="fr-FR" altLang="fr-FR" sz="1000" b="1">
                <a:latin typeface="Arial" charset="0"/>
                <a:cs typeface="Arial" charset="0"/>
              </a:rPr>
              <a:t>DEBUT </a:t>
            </a:r>
          </a:p>
          <a:p>
            <a:pPr algn="ctr" eaLnBrk="0" hangingPunct="0">
              <a:spcBef>
                <a:spcPct val="50000"/>
              </a:spcBef>
              <a:buFont typeface="Wingdings" pitchFamily="2" charset="2"/>
              <a:buNone/>
            </a:pPr>
            <a:r>
              <a:rPr lang="fr-FR" altLang="fr-FR" sz="1000" b="1">
                <a:latin typeface="Arial" charset="0"/>
                <a:cs typeface="Arial" charset="0"/>
              </a:rPr>
              <a:t>PROGRESSIF</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79633" name="AutoShape 17"/>
          <p:cNvSpPr>
            <a:spLocks noChangeArrowheads="1"/>
          </p:cNvSpPr>
          <p:nvPr/>
        </p:nvSpPr>
        <p:spPr bwMode="auto">
          <a:xfrm>
            <a:off x="5365750" y="2895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9634" name="Line 18"/>
          <p:cNvSpPr>
            <a:spLocks noChangeShapeType="1"/>
          </p:cNvSpPr>
          <p:nvPr/>
        </p:nvSpPr>
        <p:spPr bwMode="auto">
          <a:xfrm>
            <a:off x="6438900" y="32004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35" name="Rectangle 19"/>
          <p:cNvSpPr>
            <a:spLocks noChangeArrowheads="1"/>
          </p:cNvSpPr>
          <p:nvPr/>
        </p:nvSpPr>
        <p:spPr bwMode="auto">
          <a:xfrm>
            <a:off x="5861050" y="38100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79636" name="Line 20"/>
          <p:cNvSpPr>
            <a:spLocks noChangeShapeType="1"/>
          </p:cNvSpPr>
          <p:nvPr/>
        </p:nvSpPr>
        <p:spPr bwMode="auto">
          <a:xfrm>
            <a:off x="6438900" y="4191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37" name="Text Box 21"/>
          <p:cNvSpPr txBox="1">
            <a:spLocks noChangeArrowheads="1"/>
          </p:cNvSpPr>
          <p:nvPr/>
        </p:nvSpPr>
        <p:spPr bwMode="auto">
          <a:xfrm>
            <a:off x="6026150" y="4724400"/>
            <a:ext cx="990600" cy="2444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GLUCOSE</a:t>
            </a:r>
          </a:p>
        </p:txBody>
      </p:sp>
      <p:sp>
        <p:nvSpPr>
          <p:cNvPr id="879638" name="Oval 22"/>
          <p:cNvSpPr>
            <a:spLocks noChangeArrowheads="1"/>
          </p:cNvSpPr>
          <p:nvPr/>
        </p:nvSpPr>
        <p:spPr bwMode="auto">
          <a:xfrm>
            <a:off x="7759700" y="4038600"/>
            <a:ext cx="173355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9639" name="Line 23"/>
          <p:cNvSpPr>
            <a:spLocks noChangeShapeType="1"/>
          </p:cNvSpPr>
          <p:nvPr/>
        </p:nvSpPr>
        <p:spPr bwMode="auto">
          <a:xfrm>
            <a:off x="78422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0" name="Line 24"/>
          <p:cNvSpPr>
            <a:spLocks noChangeShapeType="1"/>
          </p:cNvSpPr>
          <p:nvPr/>
        </p:nvSpPr>
        <p:spPr bwMode="auto">
          <a:xfrm>
            <a:off x="7677150" y="38862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1" name="Line 25"/>
          <p:cNvSpPr>
            <a:spLocks noChangeShapeType="1"/>
          </p:cNvSpPr>
          <p:nvPr/>
        </p:nvSpPr>
        <p:spPr bwMode="auto">
          <a:xfrm>
            <a:off x="75120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2" name="Line 26"/>
          <p:cNvSpPr>
            <a:spLocks noChangeShapeType="1"/>
          </p:cNvSpPr>
          <p:nvPr/>
        </p:nvSpPr>
        <p:spPr bwMode="auto">
          <a:xfrm>
            <a:off x="5613400" y="4953000"/>
            <a:ext cx="2641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3" name="Line 27"/>
          <p:cNvSpPr>
            <a:spLocks noChangeShapeType="1"/>
          </p:cNvSpPr>
          <p:nvPr/>
        </p:nvSpPr>
        <p:spPr bwMode="auto">
          <a:xfrm flipV="1">
            <a:off x="7016750" y="4343400"/>
            <a:ext cx="1651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4" name="Line 28"/>
          <p:cNvSpPr>
            <a:spLocks noChangeShapeType="1"/>
          </p:cNvSpPr>
          <p:nvPr/>
        </p:nvSpPr>
        <p:spPr bwMode="auto">
          <a:xfrm flipV="1">
            <a:off x="7181850" y="3505200"/>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5" name="Line 29"/>
          <p:cNvSpPr>
            <a:spLocks noChangeShapeType="1"/>
          </p:cNvSpPr>
          <p:nvPr/>
        </p:nvSpPr>
        <p:spPr bwMode="auto">
          <a:xfrm flipV="1">
            <a:off x="7264400" y="3505200"/>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6" name="Line 30"/>
          <p:cNvSpPr>
            <a:spLocks noChangeShapeType="1"/>
          </p:cNvSpPr>
          <p:nvPr/>
        </p:nvSpPr>
        <p:spPr bwMode="auto">
          <a:xfrm flipV="1">
            <a:off x="7346950" y="3505200"/>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7" name="Line 31"/>
          <p:cNvSpPr>
            <a:spLocks noChangeShapeType="1"/>
          </p:cNvSpPr>
          <p:nvPr/>
        </p:nvSpPr>
        <p:spPr bwMode="auto">
          <a:xfrm flipV="1">
            <a:off x="7924800" y="2971800"/>
            <a:ext cx="330200" cy="304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48" name="Text Box 32"/>
          <p:cNvSpPr txBox="1">
            <a:spLocks noChangeArrowheads="1"/>
          </p:cNvSpPr>
          <p:nvPr/>
        </p:nvSpPr>
        <p:spPr bwMode="auto">
          <a:xfrm>
            <a:off x="8172450" y="3124200"/>
            <a:ext cx="990600" cy="2444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POIDS </a:t>
            </a:r>
          </a:p>
        </p:txBody>
      </p:sp>
      <p:sp>
        <p:nvSpPr>
          <p:cNvPr id="879649" name="Rectangle 33"/>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9650" name="Text Box 34"/>
          <p:cNvSpPr txBox="1">
            <a:spLocks noChangeArrowheads="1"/>
          </p:cNvSpPr>
          <p:nvPr/>
        </p:nvSpPr>
        <p:spPr bwMode="auto">
          <a:xfrm>
            <a:off x="7924800" y="5410200"/>
            <a:ext cx="181610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RESISTANCE</a:t>
            </a:r>
          </a:p>
        </p:txBody>
      </p:sp>
      <p:sp>
        <p:nvSpPr>
          <p:cNvPr id="879651" name="Text Box 35"/>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79652" name="Line 36"/>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53" name="Line 37"/>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54" name="Line 38"/>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55" name="Line 39"/>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9656" name="Line 40"/>
          <p:cNvSpPr>
            <a:spLocks noChangeShapeType="1"/>
          </p:cNvSpPr>
          <p:nvPr/>
        </p:nvSpPr>
        <p:spPr bwMode="auto">
          <a:xfrm flipV="1">
            <a:off x="7181850" y="4495800"/>
            <a:ext cx="82550" cy="2286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17518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Grp="1" noChangeArrowheads="1"/>
          </p:cNvSpPr>
          <p:nvPr>
            <p:ph type="sldNum" sz="quarter" idx="4294967295"/>
          </p:nvPr>
        </p:nvSpPr>
        <p:spPr>
          <a:xfrm>
            <a:off x="7099300" y="6243638"/>
            <a:ext cx="2311400" cy="457200"/>
          </a:xfrm>
          <a:prstGeom prst="rect">
            <a:avLst/>
          </a:prstGeom>
        </p:spPr>
        <p:txBody>
          <a:bodyPr/>
          <a:lstStyle/>
          <a:p>
            <a:pPr>
              <a:defRPr/>
            </a:pPr>
            <a:fld id="{85EAD39F-93FD-41A9-91DF-5B65B9AAA390}" type="slidenum">
              <a:rPr lang="fr-FR"/>
              <a:pPr>
                <a:defRPr/>
              </a:pPr>
              <a:t>8</a:t>
            </a:fld>
            <a:endParaRPr lang="fr-FR"/>
          </a:p>
        </p:txBody>
      </p:sp>
      <p:sp>
        <p:nvSpPr>
          <p:cNvPr id="1071106" name="Rectangle 2"/>
          <p:cNvSpPr>
            <a:spLocks noGrp="1" noChangeArrowheads="1"/>
          </p:cNvSpPr>
          <p:nvPr>
            <p:ph type="ctrTitle"/>
          </p:nvPr>
        </p:nvSpPr>
        <p:spPr>
          <a:xfrm>
            <a:off x="344488" y="620713"/>
            <a:ext cx="8420100" cy="1920875"/>
          </a:xfrm>
        </p:spPr>
        <p:txBody>
          <a:bodyPr/>
          <a:lstStyle/>
          <a:p>
            <a:pPr eaLnBrk="1" hangingPunct="1">
              <a:defRPr/>
            </a:pPr>
            <a:r>
              <a:rPr lang="fr-FR" sz="4800" dirty="0" smtClean="0">
                <a:solidFill>
                  <a:schemeClr val="accent2"/>
                </a:solidFill>
              </a:rPr>
              <a:t>RECO HAS 2013</a:t>
            </a:r>
            <a:br>
              <a:rPr lang="fr-FR" sz="4800" dirty="0" smtClean="0">
                <a:solidFill>
                  <a:schemeClr val="accent2"/>
                </a:solidFill>
              </a:rPr>
            </a:br>
            <a:r>
              <a:rPr lang="fr-FR" sz="4800" dirty="0" smtClean="0">
                <a:solidFill>
                  <a:schemeClr val="accent2"/>
                </a:solidFill>
              </a:rPr>
              <a:t>Objectifs d</a:t>
            </a:r>
            <a:r>
              <a:rPr lang="fr-FR" sz="4800" smtClean="0">
                <a:solidFill>
                  <a:schemeClr val="accent2"/>
                </a:solidFill>
              </a:rPr>
              <a:t>’ HbA1C</a:t>
            </a:r>
          </a:p>
        </p:txBody>
      </p:sp>
      <p:sp>
        <p:nvSpPr>
          <p:cNvPr id="1071107" name="Rectangle 3"/>
          <p:cNvSpPr>
            <a:spLocks noChangeArrowheads="1"/>
          </p:cNvSpPr>
          <p:nvPr/>
        </p:nvSpPr>
        <p:spPr bwMode="auto">
          <a:xfrm>
            <a:off x="420688" y="3573463"/>
            <a:ext cx="8420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143000" indent="-1143000">
              <a:defRPr/>
            </a:pPr>
            <a:r>
              <a:rPr lang="fr-FR" dirty="0">
                <a:solidFill>
                  <a:schemeClr val="hlink"/>
                </a:solidFill>
                <a:effectLst>
                  <a:outerShdw blurRad="38100" dist="38100" dir="2700000" algn="tl">
                    <a:srgbClr val="000000"/>
                  </a:outerShdw>
                </a:effectLst>
                <a:latin typeface="Arial" charset="0"/>
              </a:rPr>
              <a:t/>
            </a:r>
            <a:br>
              <a:rPr lang="fr-FR" dirty="0">
                <a:solidFill>
                  <a:schemeClr val="hlink"/>
                </a:solidFill>
                <a:effectLst>
                  <a:outerShdw blurRad="38100" dist="38100" dir="2700000" algn="tl">
                    <a:srgbClr val="000000"/>
                  </a:outerShdw>
                </a:effectLst>
                <a:latin typeface="Arial" charset="0"/>
              </a:rPr>
            </a:br>
            <a:r>
              <a:rPr lang="fr-FR" dirty="0">
                <a:solidFill>
                  <a:schemeClr val="hlink"/>
                </a:solidFill>
                <a:effectLst>
                  <a:outerShdw blurRad="38100" dist="38100" dir="2700000" algn="tl">
                    <a:srgbClr val="000000"/>
                  </a:outerShdw>
                </a:effectLst>
                <a:latin typeface="Arial" charset="0"/>
              </a:rPr>
              <a:t>									</a:t>
            </a:r>
            <a:r>
              <a:rPr lang="fr-FR" sz="2000" dirty="0">
                <a:solidFill>
                  <a:schemeClr val="hlink"/>
                </a:solidFill>
                <a:effectLst>
                  <a:outerShdw blurRad="38100" dist="38100" dir="2700000" algn="tl">
                    <a:srgbClr val="000000"/>
                  </a:outerShdw>
                </a:effectLst>
                <a:latin typeface="Arial" charset="0"/>
              </a:rPr>
              <a:t>						</a:t>
            </a:r>
            <a:r>
              <a:rPr lang="fr-FR" sz="2000" dirty="0">
                <a:solidFill>
                  <a:srgbClr val="FF66CC"/>
                </a:solidFill>
                <a:effectLst>
                  <a:outerShdw blurRad="38100" dist="38100" dir="2700000" algn="tl">
                    <a:srgbClr val="000000"/>
                  </a:outerShdw>
                </a:effectLst>
                <a:latin typeface="Arial" charset="0"/>
              </a:rPr>
              <a:t>HbA1C</a:t>
            </a:r>
            <a:br>
              <a:rPr lang="fr-FR" sz="2000" dirty="0">
                <a:solidFill>
                  <a:srgbClr val="FF66CC"/>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DT2 récent  , non compliqué				  </a:t>
            </a:r>
            <a:r>
              <a:rPr lang="fr-FR" sz="2000" dirty="0" smtClean="0">
                <a:solidFill>
                  <a:srgbClr val="FF66CC"/>
                </a:solidFill>
                <a:effectLst>
                  <a:outerShdw blurRad="38100" dist="38100" dir="2700000" algn="tl">
                    <a:srgbClr val="000000"/>
                  </a:outerShdw>
                </a:effectLst>
                <a:latin typeface="Arial" charset="0"/>
              </a:rPr>
              <a:t>&lt;6,5</a:t>
            </a:r>
            <a:r>
              <a:rPr lang="fr-FR" sz="2000" dirty="0">
                <a:solidFill>
                  <a:srgbClr val="FF66CC"/>
                </a:solidFill>
                <a:effectLst>
                  <a:outerShdw blurRad="38100" dist="38100" dir="2700000" algn="tl">
                    <a:srgbClr val="000000"/>
                  </a:outerShdw>
                </a:effectLst>
                <a:latin typeface="Arial" charset="0"/>
              </a:rPr>
              <a:t>%</a:t>
            </a:r>
            <a:br>
              <a:rPr lang="fr-FR" sz="2000" dirty="0">
                <a:solidFill>
                  <a:srgbClr val="FF66CC"/>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
            </a:r>
            <a:br>
              <a:rPr lang="fr-FR" sz="2000" dirty="0">
                <a:solidFill>
                  <a:schemeClr val="hlink"/>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DT2  Cc CV  stable non évolutive, DFG 30 -60 ml /min      </a:t>
            </a:r>
            <a:r>
              <a:rPr lang="fr-FR" sz="2000" dirty="0" smtClean="0">
                <a:solidFill>
                  <a:srgbClr val="FF66CC"/>
                </a:solidFill>
                <a:effectLst>
                  <a:outerShdw blurRad="38100" dist="38100" dir="2700000" algn="tl">
                    <a:srgbClr val="000000"/>
                  </a:outerShdw>
                </a:effectLst>
                <a:latin typeface="Arial" charset="0"/>
              </a:rPr>
              <a:t>&lt;7</a:t>
            </a:r>
            <a:r>
              <a:rPr lang="fr-FR" sz="2000" dirty="0">
                <a:solidFill>
                  <a:srgbClr val="FF66CC"/>
                </a:solidFill>
                <a:effectLst>
                  <a:outerShdw blurRad="38100" dist="38100" dir="2700000" algn="tl">
                    <a:srgbClr val="000000"/>
                  </a:outerShdw>
                </a:effectLst>
                <a:latin typeface="Arial" charset="0"/>
              </a:rPr>
              <a:t>%</a:t>
            </a:r>
            <a:br>
              <a:rPr lang="fr-FR" sz="2000" dirty="0">
                <a:solidFill>
                  <a:srgbClr val="FF66CC"/>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
            </a:r>
            <a:br>
              <a:rPr lang="fr-FR" sz="2000" dirty="0">
                <a:solidFill>
                  <a:schemeClr val="hlink"/>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DT2 &gt; 10 ans  et  complications évolutives		     </a:t>
            </a:r>
            <a:r>
              <a:rPr lang="fr-FR" sz="2000" dirty="0" smtClean="0">
                <a:solidFill>
                  <a:srgbClr val="FF66CC"/>
                </a:solidFill>
                <a:effectLst>
                  <a:outerShdw blurRad="38100" dist="38100" dir="2700000" algn="tl">
                    <a:srgbClr val="000000"/>
                  </a:outerShdw>
                </a:effectLst>
                <a:latin typeface="Arial" charset="0"/>
              </a:rPr>
              <a:t>&lt;8</a:t>
            </a:r>
            <a:r>
              <a:rPr lang="fr-FR" sz="2000" dirty="0">
                <a:solidFill>
                  <a:srgbClr val="FF66CC"/>
                </a:solidFill>
                <a:effectLst>
                  <a:outerShdw blurRad="38100" dist="38100" dir="2700000" algn="tl">
                    <a:srgbClr val="000000"/>
                  </a:outerShdw>
                </a:effectLst>
                <a:latin typeface="Arial" charset="0"/>
              </a:rPr>
              <a:t>%</a:t>
            </a:r>
            <a:br>
              <a:rPr lang="fr-FR" sz="2000" dirty="0">
                <a:solidFill>
                  <a:srgbClr val="FF66CC"/>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
            </a:r>
            <a:br>
              <a:rPr lang="fr-FR" sz="2000" dirty="0">
                <a:solidFill>
                  <a:schemeClr val="hlink"/>
                </a:solidFill>
                <a:effectLst>
                  <a:outerShdw blurRad="38100" dist="38100" dir="2700000" algn="tl">
                    <a:srgbClr val="000000"/>
                  </a:outerShdw>
                </a:effectLst>
                <a:latin typeface="Arial" charset="0"/>
              </a:rPr>
            </a:br>
            <a:r>
              <a:rPr lang="fr-FR" sz="2000" dirty="0">
                <a:solidFill>
                  <a:schemeClr val="hlink"/>
                </a:solidFill>
                <a:effectLst>
                  <a:outerShdw blurRad="38100" dist="38100" dir="2700000" algn="tl">
                    <a:srgbClr val="000000"/>
                  </a:outerShdw>
                </a:effectLst>
                <a:latin typeface="Arial" charset="0"/>
              </a:rPr>
              <a:t>DT2  du sujet </a:t>
            </a:r>
            <a:r>
              <a:rPr lang="fr-FR" sz="2000" dirty="0" err="1">
                <a:solidFill>
                  <a:schemeClr val="hlink"/>
                </a:solidFill>
                <a:effectLst>
                  <a:outerShdw blurRad="38100" dist="38100" dir="2700000" algn="tl">
                    <a:srgbClr val="000000"/>
                  </a:outerShdw>
                </a:effectLst>
                <a:latin typeface="Arial" charset="0"/>
              </a:rPr>
              <a:t>agé</a:t>
            </a:r>
            <a:r>
              <a:rPr lang="fr-FR" sz="2000" dirty="0">
                <a:solidFill>
                  <a:schemeClr val="hlink"/>
                </a:solidFill>
                <a:effectLst>
                  <a:outerShdw blurRad="38100" dist="38100" dir="2700000" algn="tl">
                    <a:srgbClr val="000000"/>
                  </a:outerShdw>
                </a:effectLst>
                <a:latin typeface="Arial" charset="0"/>
              </a:rPr>
              <a:t> </a:t>
            </a:r>
            <a:r>
              <a:rPr lang="fr-FR" sz="2000" dirty="0" err="1">
                <a:solidFill>
                  <a:schemeClr val="hlink"/>
                </a:solidFill>
                <a:effectLst>
                  <a:outerShdw blurRad="38100" dist="38100" dir="2700000" algn="tl">
                    <a:srgbClr val="000000"/>
                  </a:outerShdw>
                </a:effectLst>
                <a:latin typeface="Arial" charset="0"/>
              </a:rPr>
              <a:t>polypathologique</a:t>
            </a:r>
            <a:r>
              <a:rPr lang="fr-FR" sz="2000" dirty="0">
                <a:solidFill>
                  <a:schemeClr val="hlink"/>
                </a:solidFill>
                <a:effectLst>
                  <a:outerShdw blurRad="38100" dist="38100" dir="2700000" algn="tl">
                    <a:srgbClr val="000000"/>
                  </a:outerShdw>
                </a:effectLst>
                <a:latin typeface="Arial" charset="0"/>
              </a:rPr>
              <a:t>  dépendant	     </a:t>
            </a:r>
            <a:r>
              <a:rPr lang="fr-FR" sz="2000" dirty="0" smtClean="0">
                <a:solidFill>
                  <a:srgbClr val="FF66CC"/>
                </a:solidFill>
                <a:effectLst>
                  <a:outerShdw blurRad="38100" dist="38100" dir="2700000" algn="tl">
                    <a:srgbClr val="000000"/>
                  </a:outerShdw>
                </a:effectLst>
                <a:latin typeface="Arial" charset="0"/>
              </a:rPr>
              <a:t>&lt;9</a:t>
            </a:r>
            <a:r>
              <a:rPr lang="fr-FR" sz="2000" dirty="0">
                <a:solidFill>
                  <a:srgbClr val="FF66CC"/>
                </a:solidFill>
                <a:effectLst>
                  <a:outerShdw blurRad="38100" dist="38100" dir="2700000" algn="tl">
                    <a:srgbClr val="000000"/>
                  </a:outerShdw>
                </a:effectLst>
                <a:latin typeface="Arial" charset="0"/>
              </a:rPr>
              <a:t>%</a:t>
            </a:r>
            <a:r>
              <a:rPr lang="fr-FR" dirty="0">
                <a:solidFill>
                  <a:schemeClr val="hlink"/>
                </a:solidFill>
                <a:effectLst>
                  <a:outerShdw blurRad="38100" dist="38100" dir="2700000" algn="tl">
                    <a:srgbClr val="000000"/>
                  </a:outerShdw>
                </a:effectLst>
                <a:latin typeface="Arial" charset="0"/>
              </a:rPr>
              <a:t>			</a:t>
            </a:r>
            <a:r>
              <a:rPr lang="fr-FR" sz="4000" dirty="0">
                <a:solidFill>
                  <a:schemeClr val="accent2"/>
                </a:solidFill>
                <a:effectLst>
                  <a:outerShdw blurRad="38100" dist="38100" dir="2700000" algn="tl">
                    <a:srgbClr val="000000"/>
                  </a:outerShdw>
                </a:effectLst>
                <a:latin typeface="Arial" charset="0"/>
              </a:rPr>
              <a:t/>
            </a:r>
            <a:br>
              <a:rPr lang="fr-FR" sz="4000" dirty="0">
                <a:solidFill>
                  <a:schemeClr val="accent2"/>
                </a:solidFill>
                <a:effectLst>
                  <a:outerShdw blurRad="38100" dist="38100" dir="2700000" algn="tl">
                    <a:srgbClr val="000000"/>
                  </a:outerShdw>
                </a:effectLst>
                <a:latin typeface="Arial" charset="0"/>
              </a:rPr>
            </a:br>
            <a:r>
              <a:rPr lang="fr-FR" dirty="0">
                <a:solidFill>
                  <a:schemeClr val="accent2"/>
                </a:solidFill>
                <a:effectLst>
                  <a:outerShdw blurRad="38100" dist="38100" dir="2700000" algn="tl">
                    <a:srgbClr val="000000"/>
                  </a:outerShdw>
                </a:effectLst>
                <a:latin typeface="Arial" charset="0"/>
              </a:rPr>
              <a:t>	</a:t>
            </a:r>
            <a:br>
              <a:rPr lang="fr-FR" dirty="0">
                <a:solidFill>
                  <a:schemeClr val="accent2"/>
                </a:solidFill>
                <a:effectLst>
                  <a:outerShdw blurRad="38100" dist="38100" dir="2700000" algn="tl">
                    <a:srgbClr val="000000"/>
                  </a:outerShdw>
                </a:effectLst>
                <a:latin typeface="Arial" charset="0"/>
              </a:rPr>
            </a:br>
            <a:r>
              <a:rPr lang="fr-FR" dirty="0">
                <a:solidFill>
                  <a:schemeClr val="accent2"/>
                </a:solidFill>
                <a:effectLst>
                  <a:outerShdw blurRad="38100" dist="38100" dir="2700000" algn="tl">
                    <a:srgbClr val="000000"/>
                  </a:outerShdw>
                </a:effectLst>
                <a:latin typeface="Arial" charset="0"/>
              </a:rPr>
              <a:t>	</a:t>
            </a:r>
            <a:br>
              <a:rPr lang="fr-FR" dirty="0">
                <a:solidFill>
                  <a:schemeClr val="accent2"/>
                </a:solidFill>
                <a:effectLst>
                  <a:outerShdw blurRad="38100" dist="38100" dir="2700000" algn="tl">
                    <a:srgbClr val="000000"/>
                  </a:outerShdw>
                </a:effectLst>
                <a:latin typeface="Arial" charset="0"/>
              </a:rPr>
            </a:br>
            <a:r>
              <a:rPr lang="fr-FR" dirty="0">
                <a:solidFill>
                  <a:schemeClr val="accent2"/>
                </a:solidFill>
                <a:effectLst>
                  <a:outerShdw blurRad="38100" dist="38100" dir="2700000" algn="tl">
                    <a:srgbClr val="000000"/>
                  </a:outerShdw>
                </a:effectLst>
                <a:latin typeface="Arial" charset="0"/>
              </a:rPr>
              <a:t/>
            </a:r>
            <a:br>
              <a:rPr lang="fr-FR" dirty="0">
                <a:solidFill>
                  <a:schemeClr val="accent2"/>
                </a:solidFill>
                <a:effectLst>
                  <a:outerShdw blurRad="38100" dist="38100" dir="2700000" algn="tl">
                    <a:srgbClr val="000000"/>
                  </a:outerShdw>
                </a:effectLst>
                <a:latin typeface="Arial" charset="0"/>
              </a:rPr>
            </a:br>
            <a:endParaRPr lang="fr-FR" dirty="0">
              <a:solidFill>
                <a:schemeClr val="accent2"/>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510243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Espace réservé du numéro de diapositive 2"/>
          <p:cNvSpPr>
            <a:spLocks noGrp="1"/>
          </p:cNvSpPr>
          <p:nvPr>
            <p:ph type="sldNum" sz="quarter" idx="11"/>
          </p:nvPr>
        </p:nvSpPr>
        <p:spPr/>
        <p:txBody>
          <a:bodyPr/>
          <a:lstStyle/>
          <a:p>
            <a:fld id="{1252B287-03E5-499A-9213-65323A0C7247}" type="slidenum">
              <a:rPr lang="fr-FR" altLang="fr-FR"/>
              <a:pPr/>
              <a:t>80</a:t>
            </a:fld>
            <a:endParaRPr lang="fr-FR" altLang="fr-FR"/>
          </a:p>
        </p:txBody>
      </p:sp>
      <p:sp>
        <p:nvSpPr>
          <p:cNvPr id="880642"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0643"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80644"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80645"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80646"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80647"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0648"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0649"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0650"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80651"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80652"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53"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54"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55"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80656" name="Text Box 16"/>
          <p:cNvSpPr txBox="1">
            <a:spLocks noChangeArrowheads="1"/>
          </p:cNvSpPr>
          <p:nvPr/>
        </p:nvSpPr>
        <p:spPr bwMode="auto">
          <a:xfrm>
            <a:off x="7759700" y="1219200"/>
            <a:ext cx="1568450" cy="1158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latin typeface="Arial" charset="0"/>
                <a:cs typeface="Arial" charset="0"/>
              </a:rPr>
              <a:t>&gt;40 ANS </a:t>
            </a:r>
          </a:p>
          <a:p>
            <a:pPr algn="ctr" eaLnBrk="0" hangingPunct="0">
              <a:spcBef>
                <a:spcPct val="50000"/>
              </a:spcBef>
              <a:buFont typeface="Wingdings" pitchFamily="2" charset="2"/>
              <a:buNone/>
            </a:pPr>
            <a:r>
              <a:rPr lang="fr-FR" altLang="fr-FR" sz="1000" b="1" u="sng">
                <a:latin typeface="Arial" charset="0"/>
                <a:cs typeface="Arial" charset="0"/>
              </a:rPr>
              <a:t>SURPOIDS</a:t>
            </a:r>
            <a:r>
              <a:rPr lang="fr-FR" altLang="fr-FR" sz="1000" b="1">
                <a:latin typeface="Arial" charset="0"/>
                <a:cs typeface="Arial" charset="0"/>
              </a:rPr>
              <a:t> </a:t>
            </a:r>
          </a:p>
          <a:p>
            <a:pPr algn="ctr" eaLnBrk="0" hangingPunct="0">
              <a:spcBef>
                <a:spcPct val="50000"/>
              </a:spcBef>
              <a:buFont typeface="Wingdings" pitchFamily="2" charset="2"/>
              <a:buNone/>
            </a:pPr>
            <a:r>
              <a:rPr lang="fr-FR" altLang="fr-FR" sz="1000" b="1">
                <a:latin typeface="Arial" charset="0"/>
                <a:cs typeface="Arial" charset="0"/>
              </a:rPr>
              <a:t>DEBUT </a:t>
            </a:r>
          </a:p>
          <a:p>
            <a:pPr algn="ctr" eaLnBrk="0" hangingPunct="0">
              <a:spcBef>
                <a:spcPct val="50000"/>
              </a:spcBef>
              <a:buFont typeface="Wingdings" pitchFamily="2" charset="2"/>
              <a:buNone/>
            </a:pPr>
            <a:r>
              <a:rPr lang="fr-FR" altLang="fr-FR" sz="1000" b="1">
                <a:latin typeface="Arial" charset="0"/>
                <a:cs typeface="Arial" charset="0"/>
              </a:rPr>
              <a:t>PROGRESSIF</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0657" name="AutoShape 17"/>
          <p:cNvSpPr>
            <a:spLocks noChangeArrowheads="1"/>
          </p:cNvSpPr>
          <p:nvPr/>
        </p:nvSpPr>
        <p:spPr bwMode="auto">
          <a:xfrm>
            <a:off x="5365750" y="2895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0658" name="Line 18"/>
          <p:cNvSpPr>
            <a:spLocks noChangeShapeType="1"/>
          </p:cNvSpPr>
          <p:nvPr/>
        </p:nvSpPr>
        <p:spPr bwMode="auto">
          <a:xfrm>
            <a:off x="6438900" y="32004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59" name="Rectangle 19"/>
          <p:cNvSpPr>
            <a:spLocks noChangeArrowheads="1"/>
          </p:cNvSpPr>
          <p:nvPr/>
        </p:nvSpPr>
        <p:spPr bwMode="auto">
          <a:xfrm>
            <a:off x="5861050" y="38100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80660" name="Line 20"/>
          <p:cNvSpPr>
            <a:spLocks noChangeShapeType="1"/>
          </p:cNvSpPr>
          <p:nvPr/>
        </p:nvSpPr>
        <p:spPr bwMode="auto">
          <a:xfrm>
            <a:off x="6438900" y="4191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1" name="Text Box 21"/>
          <p:cNvSpPr txBox="1">
            <a:spLocks noChangeArrowheads="1"/>
          </p:cNvSpPr>
          <p:nvPr/>
        </p:nvSpPr>
        <p:spPr bwMode="auto">
          <a:xfrm>
            <a:off x="6026150" y="4724400"/>
            <a:ext cx="990600" cy="2444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GLUCOSE</a:t>
            </a:r>
          </a:p>
        </p:txBody>
      </p:sp>
      <p:sp>
        <p:nvSpPr>
          <p:cNvPr id="880662" name="Oval 22"/>
          <p:cNvSpPr>
            <a:spLocks noChangeArrowheads="1"/>
          </p:cNvSpPr>
          <p:nvPr/>
        </p:nvSpPr>
        <p:spPr bwMode="auto">
          <a:xfrm>
            <a:off x="7759700" y="4038600"/>
            <a:ext cx="173355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0663" name="Line 23"/>
          <p:cNvSpPr>
            <a:spLocks noChangeShapeType="1"/>
          </p:cNvSpPr>
          <p:nvPr/>
        </p:nvSpPr>
        <p:spPr bwMode="auto">
          <a:xfrm>
            <a:off x="78422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4" name="Line 24"/>
          <p:cNvSpPr>
            <a:spLocks noChangeShapeType="1"/>
          </p:cNvSpPr>
          <p:nvPr/>
        </p:nvSpPr>
        <p:spPr bwMode="auto">
          <a:xfrm>
            <a:off x="7677150" y="38862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5" name="Line 25"/>
          <p:cNvSpPr>
            <a:spLocks noChangeShapeType="1"/>
          </p:cNvSpPr>
          <p:nvPr/>
        </p:nvSpPr>
        <p:spPr bwMode="auto">
          <a:xfrm>
            <a:off x="75120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6" name="Line 26"/>
          <p:cNvSpPr>
            <a:spLocks noChangeShapeType="1"/>
          </p:cNvSpPr>
          <p:nvPr/>
        </p:nvSpPr>
        <p:spPr bwMode="auto">
          <a:xfrm>
            <a:off x="5613400" y="4953000"/>
            <a:ext cx="2641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7" name="Line 27"/>
          <p:cNvSpPr>
            <a:spLocks noChangeShapeType="1"/>
          </p:cNvSpPr>
          <p:nvPr/>
        </p:nvSpPr>
        <p:spPr bwMode="auto">
          <a:xfrm flipV="1">
            <a:off x="7016750" y="4114800"/>
            <a:ext cx="247650" cy="6096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8" name="Line 28"/>
          <p:cNvSpPr>
            <a:spLocks noChangeShapeType="1"/>
          </p:cNvSpPr>
          <p:nvPr/>
        </p:nvSpPr>
        <p:spPr bwMode="auto">
          <a:xfrm flipV="1">
            <a:off x="7113588" y="3357563"/>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69" name="Line 29"/>
          <p:cNvSpPr>
            <a:spLocks noChangeShapeType="1"/>
          </p:cNvSpPr>
          <p:nvPr/>
        </p:nvSpPr>
        <p:spPr bwMode="auto">
          <a:xfrm flipV="1">
            <a:off x="7264400" y="3335338"/>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0" name="Line 30"/>
          <p:cNvSpPr>
            <a:spLocks noChangeShapeType="1"/>
          </p:cNvSpPr>
          <p:nvPr/>
        </p:nvSpPr>
        <p:spPr bwMode="auto">
          <a:xfrm flipV="1">
            <a:off x="7346950" y="3357563"/>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1" name="Rectangle 31"/>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0672" name="Line 32"/>
          <p:cNvSpPr>
            <a:spLocks noChangeShapeType="1"/>
          </p:cNvSpPr>
          <p:nvPr/>
        </p:nvSpPr>
        <p:spPr bwMode="auto">
          <a:xfrm>
            <a:off x="7099300" y="3644900"/>
            <a:ext cx="41275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3" name="Line 33"/>
          <p:cNvSpPr>
            <a:spLocks noChangeShapeType="1"/>
          </p:cNvSpPr>
          <p:nvPr/>
        </p:nvSpPr>
        <p:spPr bwMode="auto">
          <a:xfrm>
            <a:off x="7677150" y="3357563"/>
            <a:ext cx="165100" cy="3810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4" name="Text Box 34"/>
          <p:cNvSpPr txBox="1">
            <a:spLocks noChangeArrowheads="1"/>
          </p:cNvSpPr>
          <p:nvPr/>
        </p:nvSpPr>
        <p:spPr bwMode="auto">
          <a:xfrm>
            <a:off x="7924800" y="5410200"/>
            <a:ext cx="181610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RESISTANCE</a:t>
            </a:r>
          </a:p>
        </p:txBody>
      </p:sp>
      <p:sp>
        <p:nvSpPr>
          <p:cNvPr id="880675" name="Text Box 35"/>
          <p:cNvSpPr txBox="1">
            <a:spLocks noChangeArrowheads="1"/>
          </p:cNvSpPr>
          <p:nvPr/>
        </p:nvSpPr>
        <p:spPr bwMode="auto">
          <a:xfrm>
            <a:off x="8007350" y="35814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80676" name="Text Box 36"/>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80677" name="Line 37"/>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8" name="Line 38"/>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79" name="Line 39"/>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0680" name="Line 40"/>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230559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Espace réservé du numéro de diapositive 2"/>
          <p:cNvSpPr>
            <a:spLocks noGrp="1"/>
          </p:cNvSpPr>
          <p:nvPr>
            <p:ph type="sldNum" sz="quarter" idx="11"/>
          </p:nvPr>
        </p:nvSpPr>
        <p:spPr/>
        <p:txBody>
          <a:bodyPr/>
          <a:lstStyle/>
          <a:p>
            <a:fld id="{4C1143F0-A101-4C2C-A67F-CB33C0561915}" type="slidenum">
              <a:rPr lang="fr-FR" altLang="fr-FR"/>
              <a:pPr/>
              <a:t>81</a:t>
            </a:fld>
            <a:endParaRPr lang="fr-FR" altLang="fr-FR"/>
          </a:p>
        </p:txBody>
      </p:sp>
      <p:sp>
        <p:nvSpPr>
          <p:cNvPr id="881666" name="Text Box 2"/>
          <p:cNvSpPr txBox="1">
            <a:spLocks noChangeArrowheads="1"/>
          </p:cNvSpPr>
          <p:nvPr/>
        </p:nvSpPr>
        <p:spPr bwMode="auto">
          <a:xfrm>
            <a:off x="7842250" y="381000"/>
            <a:ext cx="1403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fr-FR" altLang="fr-FR" sz="1000" b="1">
              <a:solidFill>
                <a:srgbClr val="FFFF00"/>
              </a:solidFill>
              <a:latin typeface="Arial" charset="0"/>
              <a:cs typeface="Arial" charset="0"/>
            </a:endParaRPr>
          </a:p>
        </p:txBody>
      </p:sp>
      <p:sp>
        <p:nvSpPr>
          <p:cNvPr id="881667" name="Text Box 3"/>
          <p:cNvSpPr txBox="1">
            <a:spLocks noChangeArrowheads="1"/>
          </p:cNvSpPr>
          <p:nvPr/>
        </p:nvSpPr>
        <p:spPr bwMode="auto">
          <a:xfrm>
            <a:off x="1651000" y="762000"/>
            <a:ext cx="99060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DT1</a:t>
            </a:r>
          </a:p>
        </p:txBody>
      </p:sp>
      <p:sp>
        <p:nvSpPr>
          <p:cNvPr id="881668" name="Text Box 4"/>
          <p:cNvSpPr txBox="1">
            <a:spLocks noChangeArrowheads="1"/>
          </p:cNvSpPr>
          <p:nvPr/>
        </p:nvSpPr>
        <p:spPr bwMode="auto">
          <a:xfrm>
            <a:off x="3549650" y="762000"/>
            <a:ext cx="2311400" cy="30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400" b="1">
                <a:solidFill>
                  <a:srgbClr val="CC0000"/>
                </a:solidFill>
                <a:latin typeface="Arial" charset="0"/>
                <a:cs typeface="Arial" charset="0"/>
              </a:rPr>
              <a:t>2x  GAJ  &gt; 1,26 g/l</a:t>
            </a:r>
          </a:p>
        </p:txBody>
      </p:sp>
      <p:sp>
        <p:nvSpPr>
          <p:cNvPr id="881669" name="Text Box 5"/>
          <p:cNvSpPr txBox="1">
            <a:spLocks noChangeArrowheads="1"/>
          </p:cNvSpPr>
          <p:nvPr/>
        </p:nvSpPr>
        <p:spPr bwMode="auto">
          <a:xfrm>
            <a:off x="1155700" y="76200"/>
            <a:ext cx="75946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2400" b="1">
                <a:solidFill>
                  <a:srgbClr val="CC0000"/>
                </a:solidFill>
                <a:latin typeface="Arial" charset="0"/>
                <a:cs typeface="Arial" charset="0"/>
              </a:rPr>
              <a:t>	                Le DIABETE</a:t>
            </a:r>
            <a:r>
              <a:rPr lang="fr-FR" altLang="fr-FR" sz="1000" b="1">
                <a:solidFill>
                  <a:srgbClr val="FF99FF"/>
                </a:solidFill>
                <a:latin typeface="Arial" charset="0"/>
                <a:cs typeface="Arial" charset="0"/>
              </a:rPr>
              <a:t>         </a:t>
            </a:r>
          </a:p>
        </p:txBody>
      </p:sp>
      <p:sp>
        <p:nvSpPr>
          <p:cNvPr id="881670" name="Text Box 6"/>
          <p:cNvSpPr txBox="1">
            <a:spLocks noChangeArrowheads="1"/>
          </p:cNvSpPr>
          <p:nvPr/>
        </p:nvSpPr>
        <p:spPr bwMode="auto">
          <a:xfrm>
            <a:off x="8089900" y="762000"/>
            <a:ext cx="990600" cy="3968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b="1">
                <a:solidFill>
                  <a:schemeClr val="bg1"/>
                </a:solidFill>
                <a:latin typeface="Arial" charset="0"/>
                <a:cs typeface="Arial" charset="0"/>
              </a:rPr>
              <a:t>DT2</a:t>
            </a:r>
          </a:p>
        </p:txBody>
      </p:sp>
      <p:sp>
        <p:nvSpPr>
          <p:cNvPr id="881671" name="Text Box 7"/>
          <p:cNvSpPr txBox="1">
            <a:spLocks noChangeArrowheads="1"/>
          </p:cNvSpPr>
          <p:nvPr/>
        </p:nvSpPr>
        <p:spPr bwMode="auto">
          <a:xfrm>
            <a:off x="660400" y="1219200"/>
            <a:ext cx="990600" cy="10826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&lt;40 ANS </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MINCE</a:t>
            </a:r>
          </a:p>
          <a:p>
            <a:pPr algn="ctr" eaLnBrk="0" hangingPunct="0">
              <a:spcBef>
                <a:spcPct val="50000"/>
              </a:spcBef>
              <a:buFont typeface="Wingdings" pitchFamily="2" charset="2"/>
              <a:buNone/>
            </a:pPr>
            <a:r>
              <a:rPr lang="fr-FR" altLang="fr-FR" sz="1000" b="1">
                <a:solidFill>
                  <a:schemeClr val="bg1"/>
                </a:solidFill>
                <a:latin typeface="Arial" charset="0"/>
                <a:cs typeface="Arial" charset="0"/>
              </a:rPr>
              <a:t>DEBUT BRUTAL</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1672" name="Text Box 8"/>
          <p:cNvSpPr txBox="1">
            <a:spLocks noChangeArrowheads="1"/>
          </p:cNvSpPr>
          <p:nvPr/>
        </p:nvSpPr>
        <p:spPr bwMode="auto">
          <a:xfrm>
            <a:off x="660400" y="2438400"/>
            <a:ext cx="1816100" cy="6254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solidFill>
                  <a:schemeClr val="bg1"/>
                </a:solidFill>
                <a:latin typeface="Arial" charset="0"/>
                <a:cs typeface="Arial" charset="0"/>
              </a:rPr>
              <a:t>ANTI CORPS ANTI PANCREAS</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1673" name="AutoShape 9"/>
          <p:cNvSpPr>
            <a:spLocks noChangeArrowheads="1"/>
          </p:cNvSpPr>
          <p:nvPr/>
        </p:nvSpPr>
        <p:spPr bwMode="auto">
          <a:xfrm>
            <a:off x="1320800" y="3276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1674" name="Text Box 10"/>
          <p:cNvSpPr txBox="1">
            <a:spLocks noChangeArrowheads="1"/>
          </p:cNvSpPr>
          <p:nvPr/>
        </p:nvSpPr>
        <p:spPr bwMode="auto">
          <a:xfrm>
            <a:off x="1981200" y="2971800"/>
            <a:ext cx="990600" cy="244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PANCREAS</a:t>
            </a:r>
          </a:p>
        </p:txBody>
      </p:sp>
      <p:sp>
        <p:nvSpPr>
          <p:cNvPr id="881675" name="Rectangle 11"/>
          <p:cNvSpPr>
            <a:spLocks noChangeArrowheads="1"/>
          </p:cNvSpPr>
          <p:nvPr/>
        </p:nvSpPr>
        <p:spPr bwMode="auto">
          <a:xfrm>
            <a:off x="1781175" y="39624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81676" name="Line 12"/>
          <p:cNvSpPr>
            <a:spLocks noChangeShapeType="1"/>
          </p:cNvSpPr>
          <p:nvPr/>
        </p:nvSpPr>
        <p:spPr bwMode="auto">
          <a:xfrm>
            <a:off x="2393950" y="35052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77" name="Line 13"/>
          <p:cNvSpPr>
            <a:spLocks noChangeShapeType="1"/>
          </p:cNvSpPr>
          <p:nvPr/>
        </p:nvSpPr>
        <p:spPr bwMode="auto">
          <a:xfrm flipH="1">
            <a:off x="2146300" y="38862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78" name="Line 14"/>
          <p:cNvSpPr>
            <a:spLocks noChangeShapeType="1"/>
          </p:cNvSpPr>
          <p:nvPr/>
        </p:nvSpPr>
        <p:spPr bwMode="auto">
          <a:xfrm flipH="1">
            <a:off x="2063750" y="3200400"/>
            <a:ext cx="577850" cy="533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79" name="Text Box 15"/>
          <p:cNvSpPr txBox="1">
            <a:spLocks noChangeArrowheads="1"/>
          </p:cNvSpPr>
          <p:nvPr/>
        </p:nvSpPr>
        <p:spPr bwMode="auto">
          <a:xfrm>
            <a:off x="412750" y="6096000"/>
            <a:ext cx="25590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INJECTIONS D’ INSULINE </a:t>
            </a:r>
          </a:p>
        </p:txBody>
      </p:sp>
      <p:sp>
        <p:nvSpPr>
          <p:cNvPr id="881680" name="Text Box 16"/>
          <p:cNvSpPr txBox="1">
            <a:spLocks noChangeArrowheads="1"/>
          </p:cNvSpPr>
          <p:nvPr/>
        </p:nvSpPr>
        <p:spPr bwMode="auto">
          <a:xfrm>
            <a:off x="7759700" y="1219200"/>
            <a:ext cx="1568450" cy="1158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Wingdings" pitchFamily="2" charset="2"/>
              <a:buNone/>
            </a:pPr>
            <a:r>
              <a:rPr lang="fr-FR" altLang="fr-FR" sz="1000" b="1">
                <a:latin typeface="Arial" charset="0"/>
                <a:cs typeface="Arial" charset="0"/>
              </a:rPr>
              <a:t>&gt;40 ANS </a:t>
            </a:r>
          </a:p>
          <a:p>
            <a:pPr algn="ctr" eaLnBrk="0" hangingPunct="0">
              <a:spcBef>
                <a:spcPct val="50000"/>
              </a:spcBef>
              <a:buFont typeface="Wingdings" pitchFamily="2" charset="2"/>
              <a:buNone/>
            </a:pPr>
            <a:r>
              <a:rPr lang="fr-FR" altLang="fr-FR" sz="1000" b="1" u="sng">
                <a:latin typeface="Arial" charset="0"/>
                <a:cs typeface="Arial" charset="0"/>
              </a:rPr>
              <a:t>SURPOIDS</a:t>
            </a:r>
            <a:r>
              <a:rPr lang="fr-FR" altLang="fr-FR" sz="1000" b="1">
                <a:latin typeface="Arial" charset="0"/>
                <a:cs typeface="Arial" charset="0"/>
              </a:rPr>
              <a:t> </a:t>
            </a:r>
          </a:p>
          <a:p>
            <a:pPr algn="ctr" eaLnBrk="0" hangingPunct="0">
              <a:spcBef>
                <a:spcPct val="50000"/>
              </a:spcBef>
              <a:buFont typeface="Wingdings" pitchFamily="2" charset="2"/>
              <a:buNone/>
            </a:pPr>
            <a:r>
              <a:rPr lang="fr-FR" altLang="fr-FR" sz="1000" b="1">
                <a:latin typeface="Arial" charset="0"/>
                <a:cs typeface="Arial" charset="0"/>
              </a:rPr>
              <a:t>DEBUT </a:t>
            </a:r>
          </a:p>
          <a:p>
            <a:pPr algn="ctr" eaLnBrk="0" hangingPunct="0">
              <a:spcBef>
                <a:spcPct val="50000"/>
              </a:spcBef>
              <a:buFont typeface="Wingdings" pitchFamily="2" charset="2"/>
              <a:buNone/>
            </a:pPr>
            <a:r>
              <a:rPr lang="fr-FR" altLang="fr-FR" sz="1000" b="1">
                <a:latin typeface="Arial" charset="0"/>
                <a:cs typeface="Arial" charset="0"/>
              </a:rPr>
              <a:t>PROGRESSIF</a:t>
            </a:r>
          </a:p>
          <a:p>
            <a:pPr algn="ctr" eaLnBrk="0" hangingPunct="0">
              <a:spcBef>
                <a:spcPct val="50000"/>
              </a:spcBef>
              <a:buFont typeface="Wingdings" pitchFamily="2" charset="2"/>
              <a:buChar char="Ø"/>
            </a:pPr>
            <a:endParaRPr lang="fr-FR" altLang="fr-FR" sz="1000" b="1">
              <a:solidFill>
                <a:schemeClr val="bg1"/>
              </a:solidFill>
              <a:latin typeface="Arial" charset="0"/>
              <a:cs typeface="Arial" charset="0"/>
            </a:endParaRPr>
          </a:p>
        </p:txBody>
      </p:sp>
      <p:sp>
        <p:nvSpPr>
          <p:cNvPr id="881681" name="AutoShape 17"/>
          <p:cNvSpPr>
            <a:spLocks noChangeArrowheads="1"/>
          </p:cNvSpPr>
          <p:nvPr/>
        </p:nvSpPr>
        <p:spPr bwMode="auto">
          <a:xfrm>
            <a:off x="5365750" y="2895600"/>
            <a:ext cx="222885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1682" name="Line 18"/>
          <p:cNvSpPr>
            <a:spLocks noChangeShapeType="1"/>
          </p:cNvSpPr>
          <p:nvPr/>
        </p:nvSpPr>
        <p:spPr bwMode="auto">
          <a:xfrm>
            <a:off x="6438900" y="32004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83" name="Rectangle 19"/>
          <p:cNvSpPr>
            <a:spLocks noChangeArrowheads="1"/>
          </p:cNvSpPr>
          <p:nvPr/>
        </p:nvSpPr>
        <p:spPr bwMode="auto">
          <a:xfrm>
            <a:off x="5861050" y="3810000"/>
            <a:ext cx="1355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fr-FR" altLang="fr-FR" b="1">
                <a:latin typeface="Arial" charset="0"/>
                <a:cs typeface="Arial" charset="0"/>
              </a:rPr>
              <a:t>INSULINE</a:t>
            </a:r>
          </a:p>
        </p:txBody>
      </p:sp>
      <p:sp>
        <p:nvSpPr>
          <p:cNvPr id="881684" name="Line 20"/>
          <p:cNvSpPr>
            <a:spLocks noChangeShapeType="1"/>
          </p:cNvSpPr>
          <p:nvPr/>
        </p:nvSpPr>
        <p:spPr bwMode="auto">
          <a:xfrm>
            <a:off x="6438900" y="4191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85" name="Text Box 21"/>
          <p:cNvSpPr txBox="1">
            <a:spLocks noChangeArrowheads="1"/>
          </p:cNvSpPr>
          <p:nvPr/>
        </p:nvSpPr>
        <p:spPr bwMode="auto">
          <a:xfrm>
            <a:off x="6026150" y="4724400"/>
            <a:ext cx="990600" cy="2444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2"/>
                </a:solidFill>
                <a:latin typeface="Arial" charset="0"/>
                <a:cs typeface="Arial" charset="0"/>
              </a:rPr>
              <a:t>GLUCOSE</a:t>
            </a:r>
          </a:p>
        </p:txBody>
      </p:sp>
      <p:sp>
        <p:nvSpPr>
          <p:cNvPr id="881686" name="Oval 22"/>
          <p:cNvSpPr>
            <a:spLocks noChangeArrowheads="1"/>
          </p:cNvSpPr>
          <p:nvPr/>
        </p:nvSpPr>
        <p:spPr bwMode="auto">
          <a:xfrm>
            <a:off x="7759700" y="4038600"/>
            <a:ext cx="173355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1687" name="Line 23"/>
          <p:cNvSpPr>
            <a:spLocks noChangeShapeType="1"/>
          </p:cNvSpPr>
          <p:nvPr/>
        </p:nvSpPr>
        <p:spPr bwMode="auto">
          <a:xfrm>
            <a:off x="78422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88" name="Line 24"/>
          <p:cNvSpPr>
            <a:spLocks noChangeShapeType="1"/>
          </p:cNvSpPr>
          <p:nvPr/>
        </p:nvSpPr>
        <p:spPr bwMode="auto">
          <a:xfrm>
            <a:off x="7677150" y="38862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89" name="Line 25"/>
          <p:cNvSpPr>
            <a:spLocks noChangeShapeType="1"/>
          </p:cNvSpPr>
          <p:nvPr/>
        </p:nvSpPr>
        <p:spPr bwMode="auto">
          <a:xfrm>
            <a:off x="7512050" y="3962400"/>
            <a:ext cx="0" cy="16764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90" name="Line 26"/>
          <p:cNvSpPr>
            <a:spLocks noChangeShapeType="1"/>
          </p:cNvSpPr>
          <p:nvPr/>
        </p:nvSpPr>
        <p:spPr bwMode="auto">
          <a:xfrm>
            <a:off x="5613400" y="4953000"/>
            <a:ext cx="2641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91" name="Line 27"/>
          <p:cNvSpPr>
            <a:spLocks noChangeShapeType="1"/>
          </p:cNvSpPr>
          <p:nvPr/>
        </p:nvSpPr>
        <p:spPr bwMode="auto">
          <a:xfrm flipV="1">
            <a:off x="6934200" y="4419600"/>
            <a:ext cx="247650" cy="6096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92" name="Rectangle 28"/>
          <p:cNvSpPr>
            <a:spLocks noChangeArrowheads="1"/>
          </p:cNvSpPr>
          <p:nvPr/>
        </p:nvSpPr>
        <p:spPr bwMode="auto">
          <a:xfrm>
            <a:off x="3632200" y="762000"/>
            <a:ext cx="2146300" cy="3810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1693" name="Line 29"/>
          <p:cNvSpPr>
            <a:spLocks noChangeShapeType="1"/>
          </p:cNvSpPr>
          <p:nvPr/>
        </p:nvSpPr>
        <p:spPr bwMode="auto">
          <a:xfrm>
            <a:off x="7099300" y="3733800"/>
            <a:ext cx="165100" cy="381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94" name="Text Box 30"/>
          <p:cNvSpPr txBox="1">
            <a:spLocks noChangeArrowheads="1"/>
          </p:cNvSpPr>
          <p:nvPr/>
        </p:nvSpPr>
        <p:spPr bwMode="auto">
          <a:xfrm>
            <a:off x="5861050" y="6019800"/>
            <a:ext cx="35496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TTT:  PERTE DE  POIDS  ET </a:t>
            </a:r>
            <a:r>
              <a:rPr lang="fr-FR" altLang="fr-FR" sz="1000" b="1" u="sng">
                <a:solidFill>
                  <a:schemeClr val="bg1"/>
                </a:solidFill>
                <a:latin typeface="Arial" charset="0"/>
                <a:cs typeface="Arial" charset="0"/>
              </a:rPr>
              <a:t> ACTIVITE PHYSIQUE</a:t>
            </a:r>
            <a:endParaRPr lang="fr-FR" altLang="fr-FR" sz="1000" b="1">
              <a:solidFill>
                <a:schemeClr val="bg1"/>
              </a:solidFill>
              <a:latin typeface="Arial" charset="0"/>
              <a:cs typeface="Arial" charset="0"/>
            </a:endParaRPr>
          </a:p>
        </p:txBody>
      </p:sp>
      <p:sp>
        <p:nvSpPr>
          <p:cNvPr id="881695" name="Text Box 31"/>
          <p:cNvSpPr txBox="1">
            <a:spLocks noChangeArrowheads="1"/>
          </p:cNvSpPr>
          <p:nvPr/>
        </p:nvSpPr>
        <p:spPr bwMode="auto">
          <a:xfrm>
            <a:off x="7924800" y="5410200"/>
            <a:ext cx="181610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RESISTANCE</a:t>
            </a:r>
          </a:p>
        </p:txBody>
      </p:sp>
      <p:sp>
        <p:nvSpPr>
          <p:cNvPr id="881696" name="Text Box 32"/>
          <p:cNvSpPr txBox="1">
            <a:spLocks noChangeArrowheads="1"/>
          </p:cNvSpPr>
          <p:nvPr/>
        </p:nvSpPr>
        <p:spPr bwMode="auto">
          <a:xfrm>
            <a:off x="8007350" y="35814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81697" name="Text Box 33"/>
          <p:cNvSpPr txBox="1">
            <a:spLocks noChangeArrowheads="1"/>
          </p:cNvSpPr>
          <p:nvPr/>
        </p:nvSpPr>
        <p:spPr bwMode="auto">
          <a:xfrm>
            <a:off x="412750" y="4648200"/>
            <a:ext cx="1733550" cy="2444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latin typeface="Arial" charset="0"/>
                <a:cs typeface="Arial" charset="0"/>
              </a:rPr>
              <a:t>INSULINO PENIE</a:t>
            </a:r>
          </a:p>
        </p:txBody>
      </p:sp>
      <p:sp>
        <p:nvSpPr>
          <p:cNvPr id="881698" name="Line 34"/>
          <p:cNvSpPr>
            <a:spLocks noChangeShapeType="1"/>
          </p:cNvSpPr>
          <p:nvPr/>
        </p:nvSpPr>
        <p:spPr bwMode="auto">
          <a:xfrm>
            <a:off x="4705350" y="1219200"/>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699" name="Text Box 35"/>
          <p:cNvSpPr txBox="1">
            <a:spLocks noChangeArrowheads="1"/>
          </p:cNvSpPr>
          <p:nvPr/>
        </p:nvSpPr>
        <p:spPr bwMode="auto">
          <a:xfrm>
            <a:off x="5861050" y="6308725"/>
            <a:ext cx="3549650" cy="24447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b="1">
                <a:solidFill>
                  <a:schemeClr val="bg1"/>
                </a:solidFill>
                <a:latin typeface="Arial" charset="0"/>
                <a:cs typeface="Arial" charset="0"/>
              </a:rPr>
              <a:t>PUIS MEDICAMENTS OU INSULINE </a:t>
            </a:r>
          </a:p>
        </p:txBody>
      </p:sp>
      <p:sp>
        <p:nvSpPr>
          <p:cNvPr id="881700" name="Line 36"/>
          <p:cNvSpPr>
            <a:spLocks noChangeShapeType="1"/>
          </p:cNvSpPr>
          <p:nvPr/>
        </p:nvSpPr>
        <p:spPr bwMode="auto">
          <a:xfrm>
            <a:off x="30543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701" name="Line 37"/>
          <p:cNvSpPr>
            <a:spLocks noChangeShapeType="1"/>
          </p:cNvSpPr>
          <p:nvPr/>
        </p:nvSpPr>
        <p:spPr bwMode="auto">
          <a:xfrm>
            <a:off x="32194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1702" name="Line 38"/>
          <p:cNvSpPr>
            <a:spLocks noChangeShapeType="1"/>
          </p:cNvSpPr>
          <p:nvPr/>
        </p:nvSpPr>
        <p:spPr bwMode="auto">
          <a:xfrm>
            <a:off x="3384550" y="3962400"/>
            <a:ext cx="165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42834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pace réservé du numéro de diapositive 3"/>
          <p:cNvSpPr>
            <a:spLocks noGrp="1"/>
          </p:cNvSpPr>
          <p:nvPr>
            <p:ph type="sldNum" sz="quarter" idx="12"/>
          </p:nvPr>
        </p:nvSpPr>
        <p:spPr/>
        <p:txBody>
          <a:bodyPr/>
          <a:lstStyle/>
          <a:p>
            <a:pPr>
              <a:defRPr/>
            </a:pPr>
            <a:fld id="{C4943AEB-E954-431A-9797-98A5F25D7821}" type="slidenum">
              <a:rPr lang="fr-FR"/>
              <a:pPr>
                <a:defRPr/>
              </a:pPr>
              <a:t>9</a:t>
            </a:fld>
            <a:endParaRPr lang="fr-FR"/>
          </a:p>
        </p:txBody>
      </p:sp>
      <p:graphicFrame>
        <p:nvGraphicFramePr>
          <p:cNvPr id="1086525" name="Group 61"/>
          <p:cNvGraphicFramePr>
            <a:graphicFrameLocks noGrp="1"/>
          </p:cNvGraphicFramePr>
          <p:nvPr/>
        </p:nvGraphicFramePr>
        <p:xfrm>
          <a:off x="781050" y="836613"/>
          <a:ext cx="7988300" cy="8431213"/>
        </p:xfrm>
        <a:graphic>
          <a:graphicData uri="http://schemas.openxmlformats.org/drawingml/2006/table">
            <a:tbl>
              <a:tblPr/>
              <a:tblGrid>
                <a:gridCol w="1223475"/>
                <a:gridCol w="5038282"/>
                <a:gridCol w="1726543"/>
              </a:tblGrid>
              <a:tr h="243850">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a typeface="Times New Roman" pitchFamily="18" charset="0"/>
                          <a:cs typeface="Arial" charset="0"/>
                        </a:rPr>
                        <a:t>Profil du patient</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86A1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rgbClr val="FFFFFF"/>
                          </a:solidFill>
                          <a:effectLst>
                            <a:outerShdw blurRad="38100" dist="38100" dir="2700000" algn="tl">
                              <a:srgbClr val="000000"/>
                            </a:outerShdw>
                          </a:effectLst>
                          <a:latin typeface="Verdana" pitchFamily="34" charset="0"/>
                          <a:ea typeface="Times New Roman" pitchFamily="18" charset="0"/>
                          <a:cs typeface="Arial" charset="0"/>
                        </a:rPr>
                        <a:t>HbA1c cible</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86A10"/>
                    </a:solidFill>
                  </a:tcPr>
                </a:tc>
              </a:tr>
              <a:tr h="243850">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Cas général</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La plupart des patients avec DT2</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tab pos="228600" algn="l"/>
                          <a:tab pos="449263" algn="l"/>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DT2 nouvellement diagnostiqué, dont l’espérance de vie est &gt; 15 ans et sans antécédent cardio-vasculaire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6,5 %</a:t>
                      </a:r>
                      <a:r>
                        <a:rPr kumimoji="0" lang="fr-FR" sz="1000" b="0" i="0" u="none" strike="noStrike" cap="none" normalizeH="0" baseline="3000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1</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310695">
                <a:tc vMerge="1">
                  <a:txBody>
                    <a:bodyPr/>
                    <a:lstStyle/>
                    <a:p>
                      <a:endParaRPr lang="fr-FR"/>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Tx/>
                        <a:buNone/>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DT2 :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avec comorbidité grave avérée et/ou une espérance de vie limitée (&lt; 5 ans)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ou avec des complications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macrovasculaires</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évoluées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ou ayant une longue durée d’évolution du diabète (&gt; 10 ans) et pour lesquels la cible de 7 % s’avère difficile à atteindre car l’intensification médicamenteuse provoque des hypoglycémies sévères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Personnes âgées</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Dites « vigoureuses » dont l’espérance de vie est jugée satisfaisante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Dites</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 « fragiles »</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à l’état de santé intermédiaire et à risque de basculer dans la catégorie des malades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53476">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Dites « malades », </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dépendantes, en mauvais état de santé en raison d’une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polypathologie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chronique évoluée génératrice de handicaps et d’un isolement social</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&lt; 9 %</a:t>
                      </a:r>
                      <a:endParaRPr kumimoji="0" lang="fr-FR" sz="1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et/ou glycémies capillaires </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préprandiales entre 1 et 2 g/l</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257">
                <a:tc rowSpan="2">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endPar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endPar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Patients avec </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antécédents </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(ATCD) cardio-</a:t>
                      </a:r>
                    </a:p>
                    <a:p>
                      <a:pPr marL="342900" marR="0" lvl="0" indent="-342900" algn="l"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vasculaires</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Patients avec ATCD de complication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considérée comme non évoluée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767914">
                <a:tc vMerge="1">
                  <a:txBody>
                    <a:bodyPr/>
                    <a:lstStyle/>
                    <a:p>
                      <a:endParaRPr lang="fr-FR"/>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Tx/>
                        <a:buNone/>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Patients avec ATCD de complication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macrovasculaire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considérée comme évoluée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infarctus du myocarde (IDM) avec insuffisance cardiaque</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atteinte coronarienne sévère (tronc commun ou atteinte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tritronculaire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ou atteinte de l’</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interventriculaire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antérieur [IVA] proximal)</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atteinte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polyartérielle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(au moins deux territoires artériels symptomatiques)</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artériopathie </a:t>
                      </a:r>
                      <a:r>
                        <a:rPr kumimoji="0" lang="fr-FR" sz="10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oblitérante</a:t>
                      </a: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des membres inférieurs (AOMI) symptomatique</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
                          <a:srgbClr val="E86A10"/>
                        </a:buClr>
                        <a:buSzPct val="60000"/>
                        <a:buFont typeface="Wingdings" pitchFamily="2" charset="2"/>
                        <a:buChar char=""/>
                        <a:tabLst>
                          <a:tab pos="180975" algn="l"/>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accident vasculaire cérébral récent (&lt; 6 mois)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43850">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Patients avec</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 insuffisance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rénale chronique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(IRC)</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IRC modérée (stades 3A</a:t>
                      </a:r>
                      <a:r>
                        <a:rPr kumimoji="0" lang="fr-FR" sz="1000" b="1" i="0" u="none" strike="noStrike" cap="none" normalizeH="0" baseline="3000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2</a:t>
                      </a: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et 3B)</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7 %</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609625">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IRC sévère ou terminale (stades 4 et 5)</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 8 %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65775">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Patientes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enceintes ou </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envisageant de</a:t>
                      </a:r>
                    </a:p>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ea typeface="Times New Roman" pitchFamily="18" charset="0"/>
                          <a:cs typeface="Arial" charset="0"/>
                        </a:rPr>
                        <a:t> l’être</a:t>
                      </a: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Tx/>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Avant d’envisager la grossesse</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06081">
                <a:tc v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Times New Roman" pitchFamily="18" charset="0"/>
                          <a:cs typeface="Arial" charset="0"/>
                        </a:rPr>
                        <a:t>&lt; 6,5 %</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dirty="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70106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endParaRPr kumimoji="0" lang="fr-FR" sz="28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ea typeface="Times New Roman" pitchFamily="18" charset="0"/>
                        <a:cs typeface="Arial"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Tx/>
                        <a:buNone/>
                        <a:tabLst/>
                      </a:pPr>
                      <a:r>
                        <a:rPr kumimoji="0" lang="fr-FR" sz="1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&lt; 6,5 %</a:t>
                      </a:r>
                      <a:endParaRPr kumimoji="0" lang="fr-FR"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Mincho" pitchFamily="49"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et glycémies &lt; 0,95 g/l à </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jeun et &lt; 1,20 g/l en post-</a:t>
                      </a:r>
                    </a:p>
                    <a:p>
                      <a:pPr marL="342900" marR="0" lvl="0" indent="-342900" algn="ctr" defTabSz="914400" rtl="0" eaLnBrk="0" fontAlgn="base" latinLnBrk="0" hangingPunct="0">
                        <a:lnSpc>
                          <a:spcPct val="100000"/>
                        </a:lnSpc>
                        <a:spcBef>
                          <a:spcPct val="0"/>
                        </a:spcBef>
                        <a:spcAft>
                          <a:spcPct val="0"/>
                        </a:spcAft>
                        <a:buClrTx/>
                        <a:buSzPct val="60000"/>
                        <a:buFont typeface="Wingdings" pitchFamily="2" charset="2"/>
                        <a:buNone/>
                        <a:tabLst/>
                      </a:pPr>
                      <a:r>
                        <a:rPr kumimoji="0" lang="fr-FR" sz="1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a typeface="MS Mincho" pitchFamily="49" charset="-128"/>
                          <a:cs typeface="Arial" charset="0"/>
                        </a:rPr>
                        <a:t>prandial à 2 heures</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endParaRPr lang="fr-FR" sz="1800" dirty="0"/>
                    </a:p>
                  </a:txBody>
                  <a:tcPr marL="91439" marR="91439" marT="45722" marB="45722"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8489" name="Text Box 4"/>
          <p:cNvSpPr txBox="1">
            <a:spLocks noChangeArrowheads="1"/>
          </p:cNvSpPr>
          <p:nvPr/>
        </p:nvSpPr>
        <p:spPr bwMode="auto">
          <a:xfrm>
            <a:off x="8769350" y="0"/>
            <a:ext cx="113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fr-FR" altLang="fr-FR" sz="2400" b="1">
                <a:latin typeface="Garamond" pitchFamily="18" charset="0"/>
              </a:rPr>
              <a:t>HAS</a:t>
            </a:r>
          </a:p>
        </p:txBody>
      </p:sp>
    </p:spTree>
    <p:extLst>
      <p:ext uri="{BB962C8B-B14F-4D97-AF65-F5344CB8AC3E}">
        <p14:creationId xmlns:p14="http://schemas.microsoft.com/office/powerpoint/2010/main" val="3207653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4037</TotalTime>
  <Words>5406</Words>
  <Application>Microsoft Office PowerPoint</Application>
  <PresentationFormat>Format A4 (210 x 297 mm)</PresentationFormat>
  <Paragraphs>2053</Paragraphs>
  <Slides>81</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81</vt:i4>
      </vt:variant>
    </vt:vector>
  </HeadingPairs>
  <TitlesOfParts>
    <vt:vector size="83" baseType="lpstr">
      <vt:lpstr>Ruisseau</vt:lpstr>
      <vt:lpstr>Acrobat Document</vt:lpstr>
      <vt:lpstr>INSULINOTHERAPIE CHEZ LE PATIENT DIABETIQUE De TYPE 2  INITIATION DU TRAITEMENT   et INTENSIFICATION De la théorie à la pratique  -Prise en compte du vécu du patient et du médecin-  </vt:lpstr>
      <vt:lpstr>Présentation PowerPoint</vt:lpstr>
      <vt:lpstr>l’UKPDS: contrôle glycémique  réduction des complications</vt:lpstr>
      <vt:lpstr>PREVENTION DES COMPLICATIONS MICROANGIOPATHIQUES</vt:lpstr>
      <vt:lpstr>Présentation PowerPoint</vt:lpstr>
      <vt:lpstr>Présentation PowerPoint</vt:lpstr>
      <vt:lpstr>Présentation PowerPoint</vt:lpstr>
      <vt:lpstr>RECO HAS 2013 Objectifs d’ HbA1C</vt:lpstr>
      <vt:lpstr>Présentation PowerPoint</vt:lpstr>
      <vt:lpstr>Présentation PowerPoint</vt:lpstr>
      <vt:lpstr>Présentation PowerPoint</vt:lpstr>
      <vt:lpstr>Présentation PowerPoint</vt:lpstr>
      <vt:lpstr>Présentation PowerPoint</vt:lpstr>
      <vt:lpstr>Présentation PowerPoint</vt:lpstr>
      <vt:lpstr>Évolution de la fonction β pancréatique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LANTUS® : pharmacocinétique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Pompes externes</vt:lpstr>
      <vt:lpstr>Présentation PowerPoint</vt:lpstr>
      <vt:lpstr>CAS CLINIQUES</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CAS CLINIQUE 1 ; Mr  Rx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 1 ; Mr  Rx</vt:lpstr>
      <vt:lpstr>CAS CLINIQUE 1 ; Mr  Rx</vt:lpstr>
      <vt:lpstr>CAS CLINIQUE 1 ; Mr  Rx EVOLUTION 1 </vt:lpstr>
      <vt:lpstr>CAS CLINIQUE 1 ; Mr  Rx</vt:lpstr>
      <vt:lpstr>CAS CLINIQUE 1 ; Mr  Rx</vt:lpstr>
      <vt:lpstr>CAS CLINIQUE 1 ; Mr  Rx EVOLUTION 2 </vt:lpstr>
      <vt:lpstr>CAS CLINIQUE 1 ; Mr  Rx EVOLUTION 2 </vt:lpstr>
      <vt:lpstr>Présentation PowerPoint</vt:lpstr>
      <vt:lpstr>Présentation PowerPoint</vt:lpstr>
      <vt:lpstr>Présentation PowerPoint</vt:lpstr>
      <vt:lpstr>Présentation PowerPoint</vt:lpstr>
      <vt:lpstr>Présentation PowerPoint</vt:lpstr>
      <vt:lpstr>Présentation PowerPoint</vt:lpstr>
      <vt:lpstr>ORDONNANCE TYPE</vt:lpstr>
      <vt:lpstr>ORDONNANCE TYPE IDE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 DE 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GB</dc:creator>
  <cp:lastModifiedBy>Odile</cp:lastModifiedBy>
  <cp:revision>420</cp:revision>
  <dcterms:created xsi:type="dcterms:W3CDTF">2001-11-08T15:11:29Z</dcterms:created>
  <dcterms:modified xsi:type="dcterms:W3CDTF">2015-02-05T14:33:26Z</dcterms:modified>
</cp:coreProperties>
</file>